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3"/>
  </p:notesMasterIdLst>
  <p:handoutMasterIdLst>
    <p:handoutMasterId r:id="rId24"/>
  </p:handoutMasterIdLst>
  <p:sldIdLst>
    <p:sldId id="256" r:id="rId2"/>
    <p:sldId id="258" r:id="rId3"/>
    <p:sldId id="260" r:id="rId4"/>
    <p:sldId id="274" r:id="rId5"/>
    <p:sldId id="275" r:id="rId6"/>
    <p:sldId id="276" r:id="rId7"/>
    <p:sldId id="271" r:id="rId8"/>
    <p:sldId id="270" r:id="rId9"/>
    <p:sldId id="257" r:id="rId10"/>
    <p:sldId id="262" r:id="rId11"/>
    <p:sldId id="267" r:id="rId12"/>
    <p:sldId id="278" r:id="rId13"/>
    <p:sldId id="268" r:id="rId14"/>
    <p:sldId id="259" r:id="rId15"/>
    <p:sldId id="265" r:id="rId16"/>
    <p:sldId id="264" r:id="rId17"/>
    <p:sldId id="269" r:id="rId18"/>
    <p:sldId id="273" r:id="rId19"/>
    <p:sldId id="272" r:id="rId20"/>
    <p:sldId id="263" r:id="rId21"/>
    <p:sldId id="26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C93999"/>
    <a:srgbClr val="33CF94"/>
    <a:srgbClr val="34CEA6"/>
    <a:srgbClr val="FF9900"/>
    <a:srgbClr val="CF3197"/>
    <a:srgbClr val="66FF33"/>
    <a:srgbClr val="FF99CC"/>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p:cViewPr varScale="1">
        <p:scale>
          <a:sx n="75" d="100"/>
          <a:sy n="75" d="100"/>
        </p:scale>
        <p:origin x="-1008" y="-84"/>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B130BF-A4A4-4B07-8492-6152897F3354}" type="datetimeFigureOut">
              <a:rPr lang="en-US" smtClean="0"/>
              <a:pPr/>
              <a:t>4/18/2011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6C3F25-5A74-4ADA-9013-8667F7A4441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0993AD-623C-4922-9E27-FEE38453B6DF}" type="datetimeFigureOut">
              <a:rPr lang="en-US" smtClean="0"/>
              <a:pPr/>
              <a:t>4/18/2011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CBDCB8-985C-4FCD-9E11-59E54BC538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CBDCB8-985C-4FCD-9E11-59E54BC5387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BDCB8-985C-4FCD-9E11-59E54BC5387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BDCB8-985C-4FCD-9E11-59E54BC5387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BDCB8-985C-4FCD-9E11-59E54BC5387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BDCB8-985C-4FCD-9E11-59E54BC5387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BDCB8-985C-4FCD-9E11-59E54BC5387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BDCB8-985C-4FCD-9E11-59E54BC5387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BDCB8-985C-4FCD-9E11-59E54BC5387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BDCB8-985C-4FCD-9E11-59E54BC5387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BDCB8-985C-4FCD-9E11-59E54BC5387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BDCB8-985C-4FCD-9E11-59E54BC5387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BDCB8-985C-4FCD-9E11-59E54BC5387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BDCB8-985C-4FCD-9E11-59E54BC5387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BDCB8-985C-4FCD-9E11-59E54BC5387F}"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BDCB8-985C-4FCD-9E11-59E54BC5387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BDCB8-985C-4FCD-9E11-59E54BC5387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BDCB8-985C-4FCD-9E11-59E54BC5387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9CBDCB8-985C-4FCD-9E11-59E54BC5387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BDCB8-985C-4FCD-9E11-59E54BC5387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CBDCB8-985C-4FCD-9E11-59E54BC5387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9CBDCB8-985C-4FCD-9E11-59E54BC5387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561DF843-5B1F-4235-A10A-1EDA5FBEAA94}" type="datetimeFigureOut">
              <a:rPr lang="en-US" smtClean="0"/>
              <a:pPr/>
              <a:t>4/18/2011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4E6DDBE-9147-4AC1-94EF-F17352DA7A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61DF843-5B1F-4235-A10A-1EDA5FBEAA94}"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E6DDBE-9147-4AC1-94EF-F17352DA7A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561DF843-5B1F-4235-A10A-1EDA5FBEAA94}" type="datetimeFigureOut">
              <a:rPr lang="en-US" smtClean="0"/>
              <a:pPr/>
              <a:t>4/18/2011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4E6DDBE-9147-4AC1-94EF-F17352DA7AE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61DF843-5B1F-4235-A10A-1EDA5FBEAA94}"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4E6DDBE-9147-4AC1-94EF-F17352DA7AEC}"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61DF843-5B1F-4235-A10A-1EDA5FBEAA94}" type="datetimeFigureOut">
              <a:rPr lang="en-US" smtClean="0"/>
              <a:pPr/>
              <a:t>4/18/2011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4E6DDBE-9147-4AC1-94EF-F17352DA7AEC}"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561DF843-5B1F-4235-A10A-1EDA5FBEAA94}" type="datetimeFigureOut">
              <a:rPr lang="en-US" smtClean="0"/>
              <a:pPr/>
              <a:t>4/18/2011</a:t>
            </a:fld>
            <a:endParaRPr lang="en-US"/>
          </a:p>
        </p:txBody>
      </p:sp>
      <p:sp>
        <p:nvSpPr>
          <p:cNvPr id="10" name="Slide Number Placeholder 9"/>
          <p:cNvSpPr>
            <a:spLocks noGrp="1"/>
          </p:cNvSpPr>
          <p:nvPr>
            <p:ph type="sldNum" sz="quarter" idx="16"/>
          </p:nvPr>
        </p:nvSpPr>
        <p:spPr/>
        <p:txBody>
          <a:bodyPr rtlCol="0"/>
          <a:lstStyle/>
          <a:p>
            <a:fld id="{B4E6DDBE-9147-4AC1-94EF-F17352DA7AEC}"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561DF843-5B1F-4235-A10A-1EDA5FBEAA94}" type="datetimeFigureOut">
              <a:rPr lang="en-US" smtClean="0"/>
              <a:pPr/>
              <a:t>4/18/2011</a:t>
            </a:fld>
            <a:endParaRPr lang="en-US"/>
          </a:p>
        </p:txBody>
      </p:sp>
      <p:sp>
        <p:nvSpPr>
          <p:cNvPr id="12" name="Slide Number Placeholder 11"/>
          <p:cNvSpPr>
            <a:spLocks noGrp="1"/>
          </p:cNvSpPr>
          <p:nvPr>
            <p:ph type="sldNum" sz="quarter" idx="16"/>
          </p:nvPr>
        </p:nvSpPr>
        <p:spPr/>
        <p:txBody>
          <a:bodyPr rtlCol="0"/>
          <a:lstStyle/>
          <a:p>
            <a:fld id="{B4E6DDBE-9147-4AC1-94EF-F17352DA7AEC}"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61DF843-5B1F-4235-A10A-1EDA5FBEAA94}" type="datetimeFigureOut">
              <a:rPr lang="en-US" smtClean="0"/>
              <a:pPr/>
              <a:t>4/18/2011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4E6DDBE-9147-4AC1-94EF-F17352DA7A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DF843-5B1F-4235-A10A-1EDA5FBEAA94}" type="datetimeFigureOut">
              <a:rPr lang="en-US" smtClean="0"/>
              <a:pPr/>
              <a:t>4/18/2011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4E6DDBE-9147-4AC1-94EF-F17352DA7A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61DF843-5B1F-4235-A10A-1EDA5FBEAA94}"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4E6DDBE-9147-4AC1-94EF-F17352DA7AEC}"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61DF843-5B1F-4235-A10A-1EDA5FBEAA94}" type="datetimeFigureOut">
              <a:rPr lang="en-US" smtClean="0"/>
              <a:pPr/>
              <a:t>4/18/2011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4E6DDBE-9147-4AC1-94EF-F17352DA7AEC}"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561DF843-5B1F-4235-A10A-1EDA5FBEAA94}" type="datetimeFigureOut">
              <a:rPr lang="en-US" smtClean="0"/>
              <a:pPr/>
              <a:t>4/18/2011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4E6DDBE-9147-4AC1-94EF-F17352DA7A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0.wm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hyperlink" Target="http://www.coffeetalkonline.weebly.com/"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3.wmf"/></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video" Target="file:///C:\Users\summercamp2008\Videos\Kite%20Runner%20Book%20Trailer_0001.wmv"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066800"/>
            <a:ext cx="7696200" cy="917682"/>
          </a:xfrm>
        </p:spPr>
        <p:txBody>
          <a:bodyPr>
            <a:normAutofit fontScale="90000"/>
          </a:bodyPr>
          <a:lstStyle/>
          <a:p>
            <a:r>
              <a:rPr lang="en-US" dirty="0" smtClean="0">
                <a:effectLst>
                  <a:glow rad="63500">
                    <a:schemeClr val="accent1">
                      <a:satMod val="175000"/>
                      <a:alpha val="40000"/>
                    </a:schemeClr>
                  </a:glow>
                  <a:outerShdw blurRad="50000" dist="30000" dir="5400000" algn="tl" rotWithShape="0">
                    <a:srgbClr val="000000">
                      <a:alpha val="30000"/>
                    </a:srgbClr>
                  </a:outerShdw>
                </a:effectLst>
              </a:rPr>
              <a:t>Kite Runner by Khaled </a:t>
            </a:r>
            <a:r>
              <a:rPr lang="en-US" dirty="0" err="1" smtClean="0">
                <a:effectLst>
                  <a:glow rad="63500">
                    <a:schemeClr val="accent1">
                      <a:satMod val="175000"/>
                      <a:alpha val="40000"/>
                    </a:schemeClr>
                  </a:glow>
                  <a:outerShdw blurRad="50000" dist="30000" dir="5400000" algn="tl" rotWithShape="0">
                    <a:srgbClr val="000000">
                      <a:alpha val="30000"/>
                    </a:srgbClr>
                  </a:outerShdw>
                </a:effectLst>
              </a:rPr>
              <a:t>HosseIni</a:t>
            </a:r>
            <a:endParaRPr lang="en-US" dirty="0">
              <a:effectLst>
                <a:glow rad="63500">
                  <a:schemeClr val="accent1">
                    <a:satMod val="175000"/>
                    <a:alpha val="40000"/>
                  </a:schemeClr>
                </a:glow>
                <a:outerShdw blurRad="50000" dist="30000" dir="5400000" algn="tl" rotWithShape="0">
                  <a:srgbClr val="000000">
                    <a:alpha val="30000"/>
                  </a:srgbClr>
                </a:outerShdw>
              </a:effectLst>
            </a:endParaRPr>
          </a:p>
        </p:txBody>
      </p:sp>
      <p:sp>
        <p:nvSpPr>
          <p:cNvPr id="3" name="Subtitle 2"/>
          <p:cNvSpPr>
            <a:spLocks noGrp="1"/>
          </p:cNvSpPr>
          <p:nvPr>
            <p:ph type="subTitle" idx="1"/>
          </p:nvPr>
        </p:nvSpPr>
        <p:spPr>
          <a:xfrm>
            <a:off x="1371600" y="1828800"/>
            <a:ext cx="7406640" cy="1274136"/>
          </a:xfrm>
        </p:spPr>
        <p:txBody>
          <a:bodyPr>
            <a:normAutofit lnSpcReduction="10000"/>
          </a:bodyPr>
          <a:lstStyle/>
          <a:p>
            <a:r>
              <a:rPr lang="en-US" dirty="0" smtClean="0"/>
              <a:t>An informative presentation on the value of ‘The Kite Runner’ and why it would make an excellent addition to any school library</a:t>
            </a:r>
            <a:endParaRPr lang="en-US" dirty="0"/>
          </a:p>
        </p:txBody>
      </p:sp>
      <p:sp>
        <p:nvSpPr>
          <p:cNvPr id="4" name="TextBox 3"/>
          <p:cNvSpPr txBox="1"/>
          <p:nvPr/>
        </p:nvSpPr>
        <p:spPr>
          <a:xfrm>
            <a:off x="5181600" y="6019800"/>
            <a:ext cx="3962400" cy="707886"/>
          </a:xfrm>
          <a:prstGeom prst="rect">
            <a:avLst/>
          </a:prstGeom>
          <a:noFill/>
        </p:spPr>
        <p:txBody>
          <a:bodyPr wrap="square" rtlCol="0">
            <a:spAutoFit/>
          </a:bodyPr>
          <a:lstStyle/>
          <a:p>
            <a:r>
              <a:rPr lang="en-US" sz="2000" dirty="0" smtClean="0"/>
              <a:t>By </a:t>
            </a:r>
            <a:r>
              <a:rPr lang="en-US" sz="2000" dirty="0" smtClean="0"/>
              <a:t>Sabrina ‘The Teen Reviewer’</a:t>
            </a:r>
            <a:endParaRPr lang="en-US" sz="2000" dirty="0" smtClean="0"/>
          </a:p>
          <a:p>
            <a:r>
              <a:rPr lang="en-US" sz="2000" dirty="0" smtClean="0"/>
              <a:t>Issued by ‘Coffee Talk’ productions</a:t>
            </a:r>
            <a:endParaRPr lang="en-US" sz="2000" dirty="0"/>
          </a:p>
        </p:txBody>
      </p:sp>
      <p:sp>
        <p:nvSpPr>
          <p:cNvPr id="6" name="Rectangle 5"/>
          <p:cNvSpPr/>
          <p:nvPr/>
        </p:nvSpPr>
        <p:spPr>
          <a:xfrm>
            <a:off x="2209800" y="381000"/>
            <a:ext cx="5490607" cy="923330"/>
          </a:xfrm>
          <a:prstGeom prst="rect">
            <a:avLst/>
          </a:prstGeom>
          <a:noFill/>
        </p:spPr>
        <p:txBody>
          <a:bodyPr wrap="none" lIns="91440" tIns="45720" rIns="91440" bIns="45720">
            <a:prstTxWarp prst="textTriangleInverted">
              <a:avLst/>
            </a:prstTxWarp>
            <a:spAutoFit/>
            <a:scene3d>
              <a:camera prst="orthographicFront"/>
              <a:lightRig rig="threePt" dir="t"/>
            </a:scene3d>
            <a:sp3d extrusionH="57150">
              <a:bevelT w="38100" h="38100" prst="relaxedInset"/>
            </a:sp3d>
          </a:bodyPr>
          <a:lstStyle/>
          <a:p>
            <a:pPr algn="ctr"/>
            <a:r>
              <a:rPr lang="en-US" sz="5400" b="1" dirty="0" smtClean="0">
                <a:ln w="19050">
                  <a:solidFill>
                    <a:schemeClr val="tx2">
                      <a:tint val="1000"/>
                    </a:schemeClr>
                  </a:solidFill>
                  <a:prstDash val="solid"/>
                </a:ln>
                <a:solidFill>
                  <a:schemeClr val="accent2">
                    <a:lumMod val="60000"/>
                    <a:lumOff val="40000"/>
                  </a:schemeClr>
                </a:solidFill>
                <a:effectLst>
                  <a:glow rad="139700">
                    <a:schemeClr val="accent1">
                      <a:satMod val="175000"/>
                      <a:alpha val="40000"/>
                    </a:schemeClr>
                  </a:glow>
                  <a:outerShdw blurRad="50000" dist="50800" dir="7500000" algn="tl">
                    <a:srgbClr val="000000">
                      <a:shade val="5000"/>
                      <a:alpha val="35000"/>
                    </a:srgbClr>
                  </a:outerShdw>
                </a:effectLst>
              </a:rPr>
              <a:t>The BEST book!</a:t>
            </a:r>
            <a:endParaRPr lang="en-US" sz="5400" b="1" dirty="0">
              <a:ln w="19050">
                <a:solidFill>
                  <a:schemeClr val="tx2">
                    <a:tint val="1000"/>
                  </a:schemeClr>
                </a:solidFill>
                <a:prstDash val="solid"/>
              </a:ln>
              <a:solidFill>
                <a:schemeClr val="accent2">
                  <a:lumMod val="60000"/>
                  <a:lumOff val="40000"/>
                </a:schemeClr>
              </a:solidFill>
              <a:effectLst>
                <a:glow rad="139700">
                  <a:schemeClr val="accent1">
                    <a:satMod val="175000"/>
                    <a:alpha val="40000"/>
                  </a:schemeClr>
                </a:glow>
                <a:outerShdw blurRad="50000" dist="50800" dir="7500000" algn="tl">
                  <a:srgbClr val="000000">
                    <a:shade val="5000"/>
                    <a:alpha val="35000"/>
                  </a:srgbClr>
                </a:outerShdw>
              </a:effectLst>
            </a:endParaRPr>
          </a:p>
        </p:txBody>
      </p:sp>
      <p:pic>
        <p:nvPicPr>
          <p:cNvPr id="15362" name="Picture 2" descr="http://1.bp.blogspot.com/_0agwm6I7YZE/TJ9uuzk66CI/AAAAAAAAL0E/cfxG2xqUdDw/s1600/kite-runner.jpg"/>
          <p:cNvPicPr>
            <a:picLocks noChangeAspect="1" noChangeArrowheads="1"/>
          </p:cNvPicPr>
          <p:nvPr/>
        </p:nvPicPr>
        <p:blipFill>
          <a:blip r:embed="rId5" cstate="print"/>
          <a:srcRect/>
          <a:stretch>
            <a:fillRect/>
          </a:stretch>
        </p:blipFill>
        <p:spPr bwMode="auto">
          <a:xfrm>
            <a:off x="1676400" y="3124200"/>
            <a:ext cx="1828800" cy="2743200"/>
          </a:xfrm>
          <a:prstGeom prst="rect">
            <a:avLst/>
          </a:prstGeom>
          <a:noFill/>
          <a:ln>
            <a:noFill/>
          </a:ln>
        </p:spPr>
      </p:pic>
      <p:pic>
        <p:nvPicPr>
          <p:cNvPr id="15364" name="Picture 4" descr="http://2.bp.blogspot.com/_E9s6GE-QWIg/TOK55kZri_I/AAAAAAAAAFc/oK6CEfQFxf0/s1600/12_hosseini_lgl.jpg"/>
          <p:cNvPicPr>
            <a:picLocks noChangeAspect="1" noChangeArrowheads="1"/>
          </p:cNvPicPr>
          <p:nvPr/>
        </p:nvPicPr>
        <p:blipFill>
          <a:blip r:embed="rId6" cstate="print"/>
          <a:srcRect/>
          <a:stretch>
            <a:fillRect/>
          </a:stretch>
        </p:blipFill>
        <p:spPr bwMode="auto">
          <a:xfrm>
            <a:off x="5334000" y="3352800"/>
            <a:ext cx="1676400" cy="2357438"/>
          </a:xfrm>
          <a:prstGeom prst="rect">
            <a:avLst/>
          </a:prstGeom>
          <a:noFill/>
          <a:ln w="76200">
            <a:solidFill>
              <a:schemeClr val="tx1"/>
            </a:solidFill>
          </a:ln>
        </p:spPr>
      </p:pic>
      <p:sp>
        <p:nvSpPr>
          <p:cNvPr id="9" name="TextBox 8"/>
          <p:cNvSpPr txBox="1"/>
          <p:nvPr/>
        </p:nvSpPr>
        <p:spPr>
          <a:xfrm>
            <a:off x="7239000" y="3657600"/>
            <a:ext cx="1371600" cy="923330"/>
          </a:xfrm>
          <a:prstGeom prst="rect">
            <a:avLst/>
          </a:prstGeom>
          <a:noFill/>
        </p:spPr>
        <p:txBody>
          <a:bodyPr wrap="square" rtlCol="0">
            <a:spAutoFit/>
          </a:bodyPr>
          <a:lstStyle/>
          <a:p>
            <a:r>
              <a:rPr lang="en-US" dirty="0" smtClean="0"/>
              <a:t>A picture of Khaled Hosseini</a:t>
            </a:r>
            <a:endParaRPr lang="en-US" dirty="0"/>
          </a:p>
        </p:txBody>
      </p:sp>
    </p:spTree>
    <p:custDataLst>
      <p:tags r:id="rId1"/>
    </p:custDataLst>
  </p:cSld>
  <p:clrMapOvr>
    <a:masterClrMapping/>
  </p:clrMapOvr>
  <p:transition>
    <p:wipe dir="r"/>
    <p:sndAc>
      <p:stSnd>
        <p:snd r:embed="rId4"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1" nodeType="with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15362"/>
                                        </p:tgtEl>
                                        <p:attrNameLst>
                                          <p:attrName>style.visibility</p:attrName>
                                        </p:attrNameLst>
                                      </p:cBhvr>
                                      <p:to>
                                        <p:strVal val="visible"/>
                                      </p:to>
                                    </p:set>
                                    <p:animEffect transition="in" filter="wipe(down)">
                                      <p:cBhvr>
                                        <p:cTn id="17" dur="500"/>
                                        <p:tgtEl>
                                          <p:spTgt spid="15362"/>
                                        </p:tgtEl>
                                      </p:cBhvr>
                                    </p:animEffect>
                                  </p:childTnLst>
                                </p:cTn>
                              </p:par>
                              <p:par>
                                <p:cTn id="18" presetID="22" presetClass="entr" presetSubtype="4" fill="hold" nodeType="withEffect">
                                  <p:stCondLst>
                                    <p:cond delay="0"/>
                                  </p:stCondLst>
                                  <p:childTnLst>
                                    <p:set>
                                      <p:cBhvr>
                                        <p:cTn id="19" dur="1" fill="hold">
                                          <p:stCondLst>
                                            <p:cond delay="0"/>
                                          </p:stCondLst>
                                        </p:cTn>
                                        <p:tgtEl>
                                          <p:spTgt spid="15364"/>
                                        </p:tgtEl>
                                        <p:attrNameLst>
                                          <p:attrName>style.visibility</p:attrName>
                                        </p:attrNameLst>
                                      </p:cBhvr>
                                      <p:to>
                                        <p:strVal val="visible"/>
                                      </p:to>
                                    </p:set>
                                    <p:animEffect transition="in" filter="wipe(down)">
                                      <p:cBhvr>
                                        <p:cTn id="20" dur="500"/>
                                        <p:tgtEl>
                                          <p:spTgt spid="1536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down)">
                                      <p:cBhvr>
                                        <p:cTn id="2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6" grpId="1"/>
      <p:bldP spid="9"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8610600" cy="990600"/>
          </a:xfrm>
        </p:spPr>
        <p:txBody>
          <a:bodyPr>
            <a:normAutofit/>
          </a:bodyPr>
          <a:lstStyle/>
          <a:p>
            <a:r>
              <a:rPr lang="en-US" dirty="0" smtClean="0">
                <a:effectLst>
                  <a:glow rad="101600">
                    <a:srgbClr val="CF3197">
                      <a:alpha val="60000"/>
                    </a:srgbClr>
                  </a:glow>
                </a:effectLst>
              </a:rPr>
              <a:t>Why else should YOU read this book?</a:t>
            </a:r>
            <a:endParaRPr lang="en-US" dirty="0">
              <a:effectLst>
                <a:glow rad="101600">
                  <a:srgbClr val="CF3197">
                    <a:alpha val="60000"/>
                  </a:srgbClr>
                </a:glow>
              </a:effectLst>
            </a:endParaRPr>
          </a:p>
        </p:txBody>
      </p:sp>
      <p:sp>
        <p:nvSpPr>
          <p:cNvPr id="6" name="Content Placeholder 5"/>
          <p:cNvSpPr>
            <a:spLocks noGrp="1"/>
          </p:cNvSpPr>
          <p:nvPr>
            <p:ph sz="quarter" idx="1"/>
          </p:nvPr>
        </p:nvSpPr>
        <p:spPr>
          <a:xfrm>
            <a:off x="609600" y="1589567"/>
            <a:ext cx="3886200" cy="4582633"/>
          </a:xfrm>
        </p:spPr>
        <p:txBody>
          <a:bodyPr/>
          <a:lstStyle/>
          <a:p>
            <a:r>
              <a:rPr lang="en-US" sz="2800" dirty="0" smtClean="0"/>
              <a:t>A fantastic moral</a:t>
            </a:r>
          </a:p>
          <a:p>
            <a:r>
              <a:rPr lang="en-US" sz="2800" dirty="0" smtClean="0"/>
              <a:t>Great imagery, descriptive language and suspense</a:t>
            </a:r>
          </a:p>
          <a:p>
            <a:r>
              <a:rPr lang="en-US" sz="2800" dirty="0" smtClean="0"/>
              <a:t>There is an adaption</a:t>
            </a:r>
          </a:p>
          <a:p>
            <a:r>
              <a:rPr lang="en-US" sz="2800" dirty="0" smtClean="0"/>
              <a:t>You can share your opinion with others</a:t>
            </a:r>
          </a:p>
          <a:p>
            <a:r>
              <a:rPr lang="en-US" sz="2800" dirty="0" smtClean="0"/>
              <a:t>The critics and regular people loved it</a:t>
            </a:r>
          </a:p>
          <a:p>
            <a:endParaRPr lang="en-US" dirty="0"/>
          </a:p>
        </p:txBody>
      </p:sp>
      <p:pic>
        <p:nvPicPr>
          <p:cNvPr id="22529" name="Picture 1" descr="C:\Users\summercamp2008\AppData\Local\Microsoft\Windows\Temporary Internet Files\Content.IE5\N6H8UDZZ\MC900439909[1].wmf"/>
          <p:cNvPicPr>
            <a:picLocks noChangeAspect="1" noChangeArrowheads="1"/>
          </p:cNvPicPr>
          <p:nvPr/>
        </p:nvPicPr>
        <p:blipFill>
          <a:blip r:embed="rId3" cstate="print"/>
          <a:srcRect/>
          <a:stretch>
            <a:fillRect/>
          </a:stretch>
        </p:blipFill>
        <p:spPr bwMode="auto">
          <a:xfrm>
            <a:off x="4572000" y="1524000"/>
            <a:ext cx="3276600" cy="2397239"/>
          </a:xfrm>
          <a:prstGeom prst="rect">
            <a:avLst/>
          </a:prstGeom>
          <a:noFill/>
        </p:spPr>
      </p:pic>
      <p:pic>
        <p:nvPicPr>
          <p:cNvPr id="22532" name="Picture 4" descr="C:\Users\summercamp2008\AppData\Local\Microsoft\Windows\Temporary Internet Files\Content.IE5\N6H8UDZZ\MC900441734[1].png"/>
          <p:cNvPicPr>
            <a:picLocks noChangeAspect="1" noChangeArrowheads="1"/>
          </p:cNvPicPr>
          <p:nvPr/>
        </p:nvPicPr>
        <p:blipFill>
          <a:blip r:embed="rId4" cstate="print"/>
          <a:srcRect/>
          <a:stretch>
            <a:fillRect/>
          </a:stretch>
        </p:blipFill>
        <p:spPr bwMode="auto">
          <a:xfrm>
            <a:off x="4572000" y="2590800"/>
            <a:ext cx="4572000" cy="4572000"/>
          </a:xfrm>
          <a:prstGeom prst="rect">
            <a:avLst/>
          </a:prstGeom>
          <a:noFill/>
        </p:spPr>
      </p:pic>
      <p:pic>
        <p:nvPicPr>
          <p:cNvPr id="22531" name="Picture 3" descr="C:\Users\summercamp2008\AppData\Local\Microsoft\Windows\Temporary Internet Files\Content.IE5\UJ3YLBER\MC900439853[1].wmf"/>
          <p:cNvPicPr>
            <a:picLocks noChangeAspect="1" noChangeArrowheads="1"/>
          </p:cNvPicPr>
          <p:nvPr/>
        </p:nvPicPr>
        <p:blipFill>
          <a:blip r:embed="rId5" cstate="print"/>
          <a:srcRect/>
          <a:stretch>
            <a:fillRect/>
          </a:stretch>
        </p:blipFill>
        <p:spPr bwMode="auto">
          <a:xfrm>
            <a:off x="4267200" y="3810000"/>
            <a:ext cx="2156074" cy="2362200"/>
          </a:xfrm>
          <a:prstGeom prst="rect">
            <a:avLst/>
          </a:prstGeom>
          <a:noFill/>
        </p:spPr>
      </p:pic>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28600"/>
            <a:ext cx="8537448" cy="990600"/>
          </a:xfrm>
        </p:spPr>
        <p:txBody>
          <a:bodyPr>
            <a:normAutofit fontScale="90000"/>
          </a:bodyPr>
          <a:lstStyle/>
          <a:p>
            <a:r>
              <a:rPr lang="en-US" dirty="0" smtClean="0">
                <a:effectLst>
                  <a:glow rad="101600">
                    <a:srgbClr val="66FF33">
                      <a:alpha val="60000"/>
                    </a:srgbClr>
                  </a:glow>
                </a:effectLst>
              </a:rPr>
              <a:t>Read a great novel. Learn a great lesson</a:t>
            </a:r>
            <a:endParaRPr lang="en-US" dirty="0">
              <a:effectLst>
                <a:glow rad="101600">
                  <a:srgbClr val="66FF33">
                    <a:alpha val="60000"/>
                  </a:srgbClr>
                </a:glow>
              </a:effectLst>
            </a:endParaRPr>
          </a:p>
        </p:txBody>
      </p:sp>
      <p:sp>
        <p:nvSpPr>
          <p:cNvPr id="6" name="Content Placeholder 5"/>
          <p:cNvSpPr>
            <a:spLocks noGrp="1"/>
          </p:cNvSpPr>
          <p:nvPr>
            <p:ph sz="quarter" idx="1"/>
          </p:nvPr>
        </p:nvSpPr>
        <p:spPr>
          <a:xfrm>
            <a:off x="381000" y="1524000"/>
            <a:ext cx="8610600" cy="5334000"/>
          </a:xfrm>
        </p:spPr>
        <p:txBody>
          <a:bodyPr>
            <a:normAutofit/>
          </a:bodyPr>
          <a:lstStyle/>
          <a:p>
            <a:r>
              <a:rPr lang="en-US" sz="2000" dirty="0" smtClean="0"/>
              <a:t>It teaches us that we can’t wait forever to make choices because it may be too late and also that are choices we make now can have an effect on our future. </a:t>
            </a:r>
          </a:p>
          <a:p>
            <a:r>
              <a:rPr lang="en-US" sz="2000" dirty="0" smtClean="0"/>
              <a:t>Amir waits too long to make decisions and then the moment is over. He is a coward. He does not act on his thoughts. Amir wanted to help Hassan but he didn’t. This scarred his life and ruined a great friendship.</a:t>
            </a:r>
          </a:p>
          <a:p>
            <a:r>
              <a:rPr lang="en-US" sz="2000" dirty="0" smtClean="0"/>
              <a:t> Our choices we make now shape or future. Because Amir framed Hassan he lost his friend but Hassan met his wife and bore a child. By changing that one action when he was 12, both lives would be changed. </a:t>
            </a:r>
          </a:p>
          <a:p>
            <a:r>
              <a:rPr lang="en-US" sz="2000" dirty="0" smtClean="0"/>
              <a:t>What is worse: doing something and wishing you hadn’t or doing nothing and wishing you had?</a:t>
            </a:r>
          </a:p>
          <a:p>
            <a:r>
              <a:rPr lang="en-US" sz="2000" dirty="0" smtClean="0"/>
              <a:t>Teaches you about persistence and even when all odds are against you, not giving up</a:t>
            </a:r>
          </a:p>
          <a:p>
            <a:r>
              <a:rPr lang="en-US" sz="2000" dirty="0" smtClean="0"/>
              <a:t>Generosity from the kindness of one’s heart. Not expecting a reward in return. Like how Hassan gives Amir anything he wishes without expecting so much as a thank you</a:t>
            </a:r>
            <a:endParaRPr lang="en-US" sz="2000" dirty="0"/>
          </a:p>
        </p:txBody>
      </p:sp>
    </p:spTree>
  </p:cSld>
  <p:clrMapOvr>
    <a:masterClrMapping/>
  </p:clrMapOvr>
  <p:transition spd="slow">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glow rad="228600">
                    <a:schemeClr val="accent3">
                      <a:satMod val="175000"/>
                      <a:alpha val="40000"/>
                    </a:schemeClr>
                  </a:glow>
                </a:effectLst>
              </a:rPr>
              <a:t>THE MAIN MESSAGE:</a:t>
            </a:r>
            <a:endParaRPr lang="en-US" dirty="0">
              <a:effectLst>
                <a:glow rad="228600">
                  <a:schemeClr val="accent3">
                    <a:satMod val="175000"/>
                    <a:alpha val="40000"/>
                  </a:schemeClr>
                </a:glow>
              </a:effectLst>
            </a:endParaRPr>
          </a:p>
        </p:txBody>
      </p:sp>
      <p:sp>
        <p:nvSpPr>
          <p:cNvPr id="3" name="Rectangle 2"/>
          <p:cNvSpPr/>
          <p:nvPr/>
        </p:nvSpPr>
        <p:spPr>
          <a:xfrm>
            <a:off x="1981200" y="4343400"/>
            <a:ext cx="5181600" cy="12801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GREAT FRIEND!</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0" y="1524000"/>
            <a:ext cx="9144000" cy="2585323"/>
          </a:xfrm>
          <a:prstGeom prst="rect">
            <a:avLst/>
          </a:prstGeom>
          <a:noFill/>
        </p:spPr>
        <p:txBody>
          <a:bodyPr wrap="square" lIns="91440" tIns="45720" rIns="91440" bIns="45720">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‘Kite Runner’ is all about Loyalty</a:t>
            </a:r>
          </a:p>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Betrayal, and being a </a:t>
            </a:r>
          </a:p>
        </p:txBody>
      </p:sp>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870">
                                          <p:stCondLst>
                                            <p:cond delay="0"/>
                                          </p:stCondLst>
                                        </p:cTn>
                                        <p:tgtEl>
                                          <p:spTgt spid="2"/>
                                        </p:tgtEl>
                                      </p:cBhvr>
                                    </p:animEffect>
                                    <p:anim calcmode="lin" valueType="num">
                                      <p:cBhvr>
                                        <p:cTn id="8" dur="2733"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2"/>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2"/>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2"/>
                                        </p:tgtEl>
                                        <p:attrNameLst>
                                          <p:attrName>ppt_y</p:attrName>
                                        </p:attrNameLst>
                                      </p:cBhvr>
                                      <p:tavLst>
                                        <p:tav tm="0" fmla="#ppt_y-sin(pi*$)/81">
                                          <p:val>
                                            <p:fltVal val="0"/>
                                          </p:val>
                                        </p:tav>
                                        <p:tav tm="100000">
                                          <p:val>
                                            <p:fltVal val="1"/>
                                          </p:val>
                                        </p:tav>
                                      </p:tavLst>
                                    </p:anim>
                                    <p:animScale>
                                      <p:cBhvr>
                                        <p:cTn id="13" dur="39">
                                          <p:stCondLst>
                                            <p:cond delay="975"/>
                                          </p:stCondLst>
                                        </p:cTn>
                                        <p:tgtEl>
                                          <p:spTgt spid="2"/>
                                        </p:tgtEl>
                                      </p:cBhvr>
                                      <p:to x="100000" y="60000"/>
                                    </p:animScale>
                                    <p:animScale>
                                      <p:cBhvr>
                                        <p:cTn id="14" dur="249" decel="50000">
                                          <p:stCondLst>
                                            <p:cond delay="1014"/>
                                          </p:stCondLst>
                                        </p:cTn>
                                        <p:tgtEl>
                                          <p:spTgt spid="2"/>
                                        </p:tgtEl>
                                      </p:cBhvr>
                                      <p:to x="100000" y="100000"/>
                                    </p:animScale>
                                    <p:animScale>
                                      <p:cBhvr>
                                        <p:cTn id="15" dur="39">
                                          <p:stCondLst>
                                            <p:cond delay="1968"/>
                                          </p:stCondLst>
                                        </p:cTn>
                                        <p:tgtEl>
                                          <p:spTgt spid="2"/>
                                        </p:tgtEl>
                                      </p:cBhvr>
                                      <p:to x="100000" y="80000"/>
                                    </p:animScale>
                                    <p:animScale>
                                      <p:cBhvr>
                                        <p:cTn id="16" dur="249" decel="50000">
                                          <p:stCondLst>
                                            <p:cond delay="2007"/>
                                          </p:stCondLst>
                                        </p:cTn>
                                        <p:tgtEl>
                                          <p:spTgt spid="2"/>
                                        </p:tgtEl>
                                      </p:cBhvr>
                                      <p:to x="100000" y="100000"/>
                                    </p:animScale>
                                    <p:animScale>
                                      <p:cBhvr>
                                        <p:cTn id="17" dur="39">
                                          <p:stCondLst>
                                            <p:cond delay="2463"/>
                                          </p:stCondLst>
                                        </p:cTn>
                                        <p:tgtEl>
                                          <p:spTgt spid="2"/>
                                        </p:tgtEl>
                                      </p:cBhvr>
                                      <p:to x="100000" y="90000"/>
                                    </p:animScale>
                                    <p:animScale>
                                      <p:cBhvr>
                                        <p:cTn id="18" dur="249" decel="50000">
                                          <p:stCondLst>
                                            <p:cond delay="2502"/>
                                          </p:stCondLst>
                                        </p:cTn>
                                        <p:tgtEl>
                                          <p:spTgt spid="2"/>
                                        </p:tgtEl>
                                      </p:cBhvr>
                                      <p:to x="100000" y="100000"/>
                                    </p:animScale>
                                    <p:animScale>
                                      <p:cBhvr>
                                        <p:cTn id="19" dur="39">
                                          <p:stCondLst>
                                            <p:cond delay="2712"/>
                                          </p:stCondLst>
                                        </p:cTn>
                                        <p:tgtEl>
                                          <p:spTgt spid="2"/>
                                        </p:tgtEl>
                                      </p:cBhvr>
                                      <p:to x="100000" y="95000"/>
                                    </p:animScale>
                                    <p:animScale>
                                      <p:cBhvr>
                                        <p:cTn id="20" dur="249" decel="50000">
                                          <p:stCondLst>
                                            <p:cond delay="2751"/>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lstStyle/>
          <a:p>
            <a:r>
              <a:rPr lang="en-US" dirty="0" smtClean="0">
                <a:effectLst>
                  <a:glow rad="101600">
                    <a:srgbClr val="FF99CC">
                      <a:alpha val="60000"/>
                    </a:srgbClr>
                  </a:glow>
                </a:effectLst>
              </a:rPr>
              <a:t>‘The Kite Runner’ seems SO real!</a:t>
            </a:r>
            <a:endParaRPr lang="en-US" dirty="0">
              <a:effectLst>
                <a:glow rad="101600">
                  <a:srgbClr val="FF99CC">
                    <a:alpha val="60000"/>
                  </a:srgbClr>
                </a:glow>
              </a:effectLst>
            </a:endParaRPr>
          </a:p>
        </p:txBody>
      </p:sp>
      <p:sp>
        <p:nvSpPr>
          <p:cNvPr id="3" name="Content Placeholder 2"/>
          <p:cNvSpPr>
            <a:spLocks noGrp="1"/>
          </p:cNvSpPr>
          <p:nvPr>
            <p:ph sz="quarter" idx="1"/>
          </p:nvPr>
        </p:nvSpPr>
        <p:spPr>
          <a:xfrm>
            <a:off x="612648" y="1600200"/>
            <a:ext cx="8153400" cy="4724400"/>
          </a:xfrm>
        </p:spPr>
        <p:txBody>
          <a:bodyPr>
            <a:normAutofit fontScale="92500" lnSpcReduction="10000"/>
          </a:bodyPr>
          <a:lstStyle/>
          <a:p>
            <a:r>
              <a:rPr lang="en-US" sz="2000" dirty="0" smtClean="0"/>
              <a:t>Khaled Hosseini succeeds  in writing imagery through his descriptive words</a:t>
            </a:r>
          </a:p>
          <a:p>
            <a:r>
              <a:rPr lang="en-US" sz="2000" dirty="0" smtClean="0"/>
              <a:t>Readers will love the true-to-life settings: they make you feel like you are actually breathing in the air and living their</a:t>
            </a:r>
          </a:p>
          <a:p>
            <a:r>
              <a:rPr lang="en-US" sz="2000" dirty="0" smtClean="0"/>
              <a:t>Hosseini gives readers the opportunity to see their world in a whole new perspective, 12-year-old Amir from Afghanistan</a:t>
            </a:r>
          </a:p>
          <a:p>
            <a:r>
              <a:rPr lang="en-US" sz="2000" dirty="0" smtClean="0"/>
              <a:t>Characters, Amir and Hassan seem shockingly real and relatable</a:t>
            </a:r>
          </a:p>
          <a:p>
            <a:r>
              <a:rPr lang="en-US" sz="2000" dirty="0" smtClean="0"/>
              <a:t>Perfectly captures the friendship relationship because in reality, it is not perfect. There are fights, arguments and teasing.</a:t>
            </a:r>
          </a:p>
          <a:p>
            <a:r>
              <a:rPr lang="en-US" sz="2000" dirty="0" smtClean="0"/>
              <a:t>Have the same issues as regular teens (i.e. bullying, school work) but with some twists</a:t>
            </a:r>
          </a:p>
          <a:p>
            <a:r>
              <a:rPr lang="en-US" sz="2000" dirty="0" smtClean="0"/>
              <a:t>Written in first perspective to allow reader to be able to hear and experience Amir’s life and thoughts while also seeing themselves in his characters</a:t>
            </a:r>
          </a:p>
          <a:p>
            <a:r>
              <a:rPr lang="en-US" sz="2000" dirty="0" smtClean="0"/>
              <a:t>Amir is NOT a Mary Sue character, but instead is so real he might as well be alive.</a:t>
            </a:r>
          </a:p>
          <a:p>
            <a:endParaRPr lang="en-US" sz="1800" dirty="0" smtClean="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47800" y="381000"/>
            <a:ext cx="7498080" cy="762000"/>
          </a:xfrm>
        </p:spPr>
        <p:txBody>
          <a:bodyPr>
            <a:normAutofit/>
          </a:bodyPr>
          <a:lstStyle/>
          <a:p>
            <a:r>
              <a:rPr lang="en-US" dirty="0" smtClean="0">
                <a:effectLst>
                  <a:glow rad="101600">
                    <a:schemeClr val="accent5">
                      <a:lumMod val="60000"/>
                      <a:lumOff val="40000"/>
                      <a:alpha val="60000"/>
                    </a:schemeClr>
                  </a:glow>
                </a:effectLst>
              </a:rPr>
              <a:t>Adaption and Further Novels</a:t>
            </a:r>
            <a:endParaRPr lang="en-US" dirty="0">
              <a:effectLst>
                <a:glow rad="101600">
                  <a:schemeClr val="accent5">
                    <a:lumMod val="60000"/>
                    <a:lumOff val="40000"/>
                    <a:alpha val="60000"/>
                  </a:schemeClr>
                </a:glow>
              </a:effectLst>
            </a:endParaRPr>
          </a:p>
        </p:txBody>
      </p:sp>
      <p:sp>
        <p:nvSpPr>
          <p:cNvPr id="6" name="Content Placeholder 5"/>
          <p:cNvSpPr>
            <a:spLocks noGrp="1"/>
          </p:cNvSpPr>
          <p:nvPr>
            <p:ph sz="quarter" idx="1"/>
          </p:nvPr>
        </p:nvSpPr>
        <p:spPr>
          <a:xfrm>
            <a:off x="1371600" y="1524000"/>
            <a:ext cx="7479792" cy="4724400"/>
          </a:xfrm>
        </p:spPr>
        <p:txBody>
          <a:bodyPr>
            <a:normAutofit/>
          </a:bodyPr>
          <a:lstStyle/>
          <a:p>
            <a:r>
              <a:rPr lang="en-US" sz="1800" dirty="0" smtClean="0"/>
              <a:t>This book has been made into a film of the same name.  Students who show interest in this book, and who wouldn’t, will enjoy seeing their beloved book being turned into a movie. Watch the characters come to life and see the story play out. </a:t>
            </a:r>
          </a:p>
          <a:p>
            <a:endParaRPr lang="en-US" sz="1800" dirty="0" smtClean="0"/>
          </a:p>
          <a:p>
            <a:r>
              <a:rPr lang="en-US" sz="1800" dirty="0" smtClean="0"/>
              <a:t>Teachers,  the movie provides you with the opportunity for the students to identify the differences between the movie and the book. It also allows the students to work on a fantastic novel study.  After reading the book as either a class or individual,  they can then identify character development, summary and main idea while also making connections. To finish the project,  a movie will surely interest students.</a:t>
            </a:r>
          </a:p>
          <a:p>
            <a:endParaRPr lang="en-US" sz="1800" dirty="0" smtClean="0"/>
          </a:p>
          <a:p>
            <a:r>
              <a:rPr lang="en-US" sz="1800" dirty="0" smtClean="0"/>
              <a:t>Khalid Hosseni has written a second novel also placed in Kabul with a similar theme of forgiveness.  This book is called ‘A Thousand Splendid Suns’ and readers who enjoy Kite Runner will certainly enjoy the above novel. </a:t>
            </a:r>
            <a:endParaRPr lang="en-US" sz="1800" dirty="0"/>
          </a:p>
        </p:txBody>
      </p:sp>
      <p:pic>
        <p:nvPicPr>
          <p:cNvPr id="20482" name="Picture 2" descr="http://t1.gstatic.com/images?q=tbn:ANd9GcQgLfD43cwfr7QDttYmDdtc41WtwsYjibO5VkIJ4CY50PvnIvCaxQ&amp;t=1"/>
          <p:cNvPicPr>
            <a:picLocks noChangeAspect="1" noChangeArrowheads="1"/>
          </p:cNvPicPr>
          <p:nvPr/>
        </p:nvPicPr>
        <p:blipFill>
          <a:blip r:embed="rId3" cstate="print"/>
          <a:srcRect/>
          <a:stretch>
            <a:fillRect/>
          </a:stretch>
        </p:blipFill>
        <p:spPr bwMode="auto">
          <a:xfrm>
            <a:off x="152400" y="1600200"/>
            <a:ext cx="1489389" cy="2209800"/>
          </a:xfrm>
          <a:prstGeom prst="rect">
            <a:avLst/>
          </a:prstGeom>
          <a:noFill/>
        </p:spPr>
      </p:pic>
      <p:pic>
        <p:nvPicPr>
          <p:cNvPr id="20484" name="Picture 4" descr="http://3.bp.blogspot.com/_LUwhe1XvF_Y/R_A6qU-37tI/AAAAAAAAAa0/kbJwue-nyZ4/s320/a+thousand+splendid+suns.jpg"/>
          <p:cNvPicPr>
            <a:picLocks noChangeAspect="1" noChangeArrowheads="1"/>
          </p:cNvPicPr>
          <p:nvPr/>
        </p:nvPicPr>
        <p:blipFill>
          <a:blip r:embed="rId4" cstate="print"/>
          <a:srcRect/>
          <a:stretch>
            <a:fillRect/>
          </a:stretch>
        </p:blipFill>
        <p:spPr bwMode="auto">
          <a:xfrm>
            <a:off x="152400" y="3962400"/>
            <a:ext cx="1524000" cy="2300378"/>
          </a:xfrm>
          <a:prstGeom prst="rect">
            <a:avLst/>
          </a:prstGeom>
          <a:noFill/>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fontScale="90000"/>
          </a:bodyPr>
          <a:lstStyle/>
          <a:p>
            <a:r>
              <a:rPr lang="en-US" dirty="0" smtClean="0">
                <a:effectLst>
                  <a:glow rad="101600">
                    <a:srgbClr val="FF0000">
                      <a:alpha val="60000"/>
                    </a:srgbClr>
                  </a:glow>
                </a:effectLst>
              </a:rPr>
              <a:t>You can discuss ‘Kite Runner’ with others!</a:t>
            </a:r>
            <a:endParaRPr lang="en-US" dirty="0">
              <a:effectLst>
                <a:glow rad="101600">
                  <a:srgbClr val="FF0000">
                    <a:alpha val="60000"/>
                  </a:srgbClr>
                </a:glow>
              </a:effectLst>
            </a:endParaRPr>
          </a:p>
        </p:txBody>
      </p:sp>
      <p:sp>
        <p:nvSpPr>
          <p:cNvPr id="17" name="Text Placeholder 16"/>
          <p:cNvSpPr>
            <a:spLocks noGrp="1"/>
          </p:cNvSpPr>
          <p:nvPr>
            <p:ph type="body" idx="2"/>
          </p:nvPr>
        </p:nvSpPr>
        <p:spPr/>
        <p:txBody>
          <a:bodyPr>
            <a:normAutofit lnSpcReduction="10000"/>
          </a:bodyPr>
          <a:lstStyle/>
          <a:p>
            <a:pPr>
              <a:buFont typeface="Arial" charset="0"/>
              <a:buChar char="•"/>
            </a:pPr>
            <a:r>
              <a:rPr lang="en-US" dirty="0" smtClean="0"/>
              <a:t>Ask parents before visiting any website</a:t>
            </a:r>
          </a:p>
          <a:p>
            <a:r>
              <a:rPr lang="en-US" dirty="0" smtClean="0"/>
              <a:t>Coffee Talk is originally a talk show starring host, Sabrina Macklai. Content includes celebrity gossip, randomness and more. </a:t>
            </a:r>
          </a:p>
          <a:p>
            <a:pPr>
              <a:buFont typeface="Arial" charset="0"/>
              <a:buChar char="•"/>
            </a:pPr>
            <a:endParaRPr lang="en-US" dirty="0"/>
          </a:p>
        </p:txBody>
      </p:sp>
      <p:sp>
        <p:nvSpPr>
          <p:cNvPr id="16" name="Content Placeholder 15"/>
          <p:cNvSpPr>
            <a:spLocks noGrp="1"/>
          </p:cNvSpPr>
          <p:nvPr>
            <p:ph sz="quarter" idx="1"/>
          </p:nvPr>
        </p:nvSpPr>
        <p:spPr/>
        <p:txBody>
          <a:bodyPr/>
          <a:lstStyle/>
          <a:p>
            <a:r>
              <a:rPr lang="en-US" dirty="0" smtClean="0"/>
              <a:t>Just go to this website </a:t>
            </a:r>
            <a:r>
              <a:rPr lang="en-US" dirty="0" smtClean="0">
                <a:hlinkClick r:id="rId3"/>
              </a:rPr>
              <a:t>www.coffeetalkonline.weebly.com</a:t>
            </a:r>
            <a:endParaRPr lang="en-US" dirty="0" smtClean="0"/>
          </a:p>
          <a:p>
            <a:r>
              <a:rPr lang="en-US" dirty="0" smtClean="0"/>
              <a:t>Click on the ‘Books’ tab</a:t>
            </a:r>
          </a:p>
          <a:p>
            <a:r>
              <a:rPr lang="en-US" dirty="0" smtClean="0"/>
              <a:t>You will find a book blog on Kite Runner</a:t>
            </a:r>
          </a:p>
          <a:p>
            <a:r>
              <a:rPr lang="en-US" dirty="0" smtClean="0"/>
              <a:t>Scroll down to add a comment on your thoughts, ideas, dislikes etc. about the book</a:t>
            </a:r>
          </a:p>
          <a:p>
            <a:r>
              <a:rPr lang="en-US" dirty="0" smtClean="0"/>
              <a:t>Have fun!</a:t>
            </a:r>
          </a:p>
        </p:txBody>
      </p:sp>
      <p:pic>
        <p:nvPicPr>
          <p:cNvPr id="2049" name="Picture 1" descr="C:\Program Files\Microsoft Office\MEDIA\CAGCAT10\j0285750.wmf"/>
          <p:cNvPicPr>
            <a:picLocks noChangeAspect="1" noChangeArrowheads="1"/>
          </p:cNvPicPr>
          <p:nvPr/>
        </p:nvPicPr>
        <p:blipFill>
          <a:blip r:embed="rId4" cstate="print"/>
          <a:srcRect/>
          <a:stretch>
            <a:fillRect/>
          </a:stretch>
        </p:blipFill>
        <p:spPr bwMode="auto">
          <a:xfrm>
            <a:off x="5486400" y="4724400"/>
            <a:ext cx="3223895" cy="1981200"/>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Scale>
                                      <p:cBhvr>
                                        <p:cTn id="7" dur="2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15"/>
                                        </p:tgtEl>
                                        <p:attrNameLst>
                                          <p:attrName>ppt_x</p:attrName>
                                          <p:attrName>ppt_y</p:attrName>
                                        </p:attrNameLst>
                                      </p:cBhvr>
                                    </p:animMotion>
                                    <p:animEffect transition="in" filter="fade">
                                      <p:cBhvr>
                                        <p:cTn id="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rgbClr val="FFC000">
                      <a:alpha val="60000"/>
                    </a:srgbClr>
                  </a:glow>
                </a:effectLst>
              </a:rPr>
              <a:t>Critics LOVED ‘Kite Runner’</a:t>
            </a:r>
            <a:endParaRPr lang="en-US" dirty="0">
              <a:effectLst>
                <a:glow rad="101600">
                  <a:srgbClr val="FFC000">
                    <a:alpha val="60000"/>
                  </a:srgbClr>
                </a:glow>
              </a:effectLst>
            </a:endParaRPr>
          </a:p>
        </p:txBody>
      </p:sp>
      <p:sp>
        <p:nvSpPr>
          <p:cNvPr id="3" name="Content Placeholder 2"/>
          <p:cNvSpPr>
            <a:spLocks noGrp="1"/>
          </p:cNvSpPr>
          <p:nvPr>
            <p:ph sz="quarter" idx="1"/>
          </p:nvPr>
        </p:nvSpPr>
        <p:spPr>
          <a:xfrm>
            <a:off x="2103120" y="2209800"/>
            <a:ext cx="7040880" cy="4419600"/>
          </a:xfrm>
        </p:spPr>
        <p:txBody>
          <a:bodyPr>
            <a:normAutofit fontScale="85000" lnSpcReduction="10000"/>
          </a:bodyPr>
          <a:lstStyle/>
          <a:p>
            <a:r>
              <a:rPr lang="en-US" sz="2100" dirty="0" smtClean="0"/>
              <a:t>A powerful first novel … In ''The Kite Runner,'' Khaled Hosseini gives us a vivid and engaging story that reminds us how long his people have been struggling to triumph over the forces of violence -- forces that continue to threaten them even today.  ~ New York Times Reviews</a:t>
            </a:r>
          </a:p>
          <a:p>
            <a:endParaRPr lang="en-US" sz="2100" dirty="0" smtClean="0"/>
          </a:p>
          <a:p>
            <a:r>
              <a:rPr lang="en-US" sz="2100" dirty="0" smtClean="0"/>
              <a:t>“The Kite Runner is a shattering first novel … Hosseini is certainly the first Afghan novelist to fictionalize his culture for a Western readers … The Kite Runner is about the price of peace, both personal and political, and what we knowingly destroy in our hope of achieving that, be it friends, democracy or ourselves. ~ The Observer</a:t>
            </a:r>
          </a:p>
          <a:p>
            <a:endParaRPr lang="en-US" sz="2100" dirty="0" smtClean="0"/>
          </a:p>
          <a:p>
            <a:r>
              <a:rPr lang="en-US" sz="2100" dirty="0" smtClean="0"/>
              <a:t>“Hosseini does tenderness and terror, California dream and Kabul nightmare with equal aplomb … A carefully built structure of ripping yarn and ethical parable … Hosseini deftly manages his intimate narrative of love, betrayal and reconciliation” ~ The Globe and Mail</a:t>
            </a:r>
          </a:p>
          <a:p>
            <a:pPr>
              <a:buNone/>
            </a:pPr>
            <a:endParaRPr lang="en-US" sz="1800" dirty="0" smtClean="0"/>
          </a:p>
          <a:p>
            <a:endParaRPr lang="en-US" sz="1800" dirty="0"/>
          </a:p>
        </p:txBody>
      </p:sp>
      <p:pic>
        <p:nvPicPr>
          <p:cNvPr id="18434" name="Picture 2" descr="http://t1.gstatic.com/images?q=tbn:ANd9GcS5WSjbyrIy-BQT8rBA75oSzNP04hFc5ThvvglVkvjOJk7OFqd5zA"/>
          <p:cNvPicPr>
            <a:picLocks noChangeAspect="1" noChangeArrowheads="1"/>
          </p:cNvPicPr>
          <p:nvPr/>
        </p:nvPicPr>
        <p:blipFill>
          <a:blip r:embed="rId3" cstate="print"/>
          <a:srcRect/>
          <a:stretch>
            <a:fillRect/>
          </a:stretch>
        </p:blipFill>
        <p:spPr bwMode="auto">
          <a:xfrm>
            <a:off x="3048000" y="1524000"/>
            <a:ext cx="4572000" cy="762000"/>
          </a:xfrm>
          <a:prstGeom prst="rect">
            <a:avLst/>
          </a:prstGeom>
          <a:noFill/>
        </p:spPr>
      </p:pic>
      <p:pic>
        <p:nvPicPr>
          <p:cNvPr id="18436" name="Picture 4" descr="http://www.marketingpilgrim.com/wp-content/uploads/2009/10/iStock_000003827645XSmall1.jpg"/>
          <p:cNvPicPr>
            <a:picLocks noChangeAspect="1" noChangeArrowheads="1"/>
          </p:cNvPicPr>
          <p:nvPr/>
        </p:nvPicPr>
        <p:blipFill>
          <a:blip r:embed="rId4" cstate="print"/>
          <a:srcRect/>
          <a:stretch>
            <a:fillRect/>
          </a:stretch>
        </p:blipFill>
        <p:spPr bwMode="auto">
          <a:xfrm>
            <a:off x="228600" y="2590800"/>
            <a:ext cx="1881815" cy="2819400"/>
          </a:xfrm>
          <a:prstGeom prst="rect">
            <a:avLst/>
          </a:prstGeom>
          <a:noFill/>
        </p:spPr>
      </p:pic>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glow rad="101600">
                    <a:srgbClr val="CC00CC">
                      <a:alpha val="60000"/>
                    </a:srgbClr>
                  </a:glow>
                </a:effectLst>
              </a:rPr>
              <a:t>More Reviews from Critics</a:t>
            </a:r>
            <a:endParaRPr lang="en-US" dirty="0">
              <a:effectLst>
                <a:glow rad="101600">
                  <a:srgbClr val="CC00CC">
                    <a:alpha val="60000"/>
                  </a:srgbClr>
                </a:glow>
              </a:effectLst>
            </a:endParaRPr>
          </a:p>
        </p:txBody>
      </p:sp>
      <p:sp>
        <p:nvSpPr>
          <p:cNvPr id="5" name="Content Placeholder 4"/>
          <p:cNvSpPr>
            <a:spLocks noGrp="1"/>
          </p:cNvSpPr>
          <p:nvPr>
            <p:ph sz="quarter" idx="1"/>
          </p:nvPr>
        </p:nvSpPr>
        <p:spPr>
          <a:xfrm>
            <a:off x="609600" y="1524000"/>
            <a:ext cx="8382000" cy="5181600"/>
          </a:xfrm>
        </p:spPr>
        <p:txBody>
          <a:bodyPr>
            <a:normAutofit lnSpcReduction="10000"/>
          </a:bodyPr>
          <a:lstStyle/>
          <a:p>
            <a:r>
              <a:rPr lang="en-US" sz="1800" dirty="0" smtClean="0"/>
              <a:t>“Stunning … an incisive, perceptive examination of recent Afghan history … It is rare that a book is at once so timely and of such high literary quality.” ~ Publisher Weekly</a:t>
            </a:r>
          </a:p>
          <a:p>
            <a:endParaRPr lang="en-US" sz="1800" dirty="0" smtClean="0"/>
          </a:p>
          <a:p>
            <a:r>
              <a:rPr lang="en-US" sz="1800" dirty="0" smtClean="0"/>
              <a:t>“A powerful book … Parts of ‘The Kite Runner’ are raw and excruciating to read, yet the book in its entirety is lovingly written.” ~ Washington Post</a:t>
            </a:r>
          </a:p>
          <a:p>
            <a:endParaRPr lang="en-US" sz="1800" dirty="0" smtClean="0"/>
          </a:p>
          <a:p>
            <a:r>
              <a:rPr lang="en-US" sz="1800" dirty="0" smtClean="0"/>
              <a:t>“A stunning first novel which puts a human face to the recent events in Afghanistan … A moving portrait of friendship, loyalties, the difficult relationships between fathers and sons, and of the clash of culture” ~ The Toronto Sun</a:t>
            </a:r>
          </a:p>
          <a:p>
            <a:endParaRPr lang="en-US" sz="1800" dirty="0" smtClean="0"/>
          </a:p>
          <a:p>
            <a:r>
              <a:rPr lang="en-US" sz="1800" dirty="0" smtClean="0"/>
              <a:t>“Like ‘Gone With the Wind’, this extraordinary first novel locates the personal struggles of everyday people in the terrible sweep of history.” ~ People</a:t>
            </a:r>
          </a:p>
          <a:p>
            <a:endParaRPr lang="en-US" sz="1800" dirty="0" smtClean="0"/>
          </a:p>
          <a:p>
            <a:r>
              <a:rPr lang="en-US" sz="1800" dirty="0" smtClean="0"/>
              <a:t>“A striking debut from an Afghan now living in the US. His passionate story of betrayal and redemption is framed by Afghanistan’s tragic recent past… Rather than settle for a coming of age or travails of immigrants story, Hosseini has folded them both into this searing spectacle of hard-won personal salvation … Irresistible.” ~ Kirkus Reviews</a:t>
            </a:r>
            <a:endParaRPr lang="en-US" sz="1800" dirty="0"/>
          </a:p>
        </p:txBody>
      </p:sp>
      <p:pic>
        <p:nvPicPr>
          <p:cNvPr id="6146" name="Picture 2" descr="http://www.gamasutra.com/db_area/images/blog/7292/critic.jpg"/>
          <p:cNvPicPr>
            <a:picLocks noChangeAspect="1" noChangeArrowheads="1"/>
          </p:cNvPicPr>
          <p:nvPr/>
        </p:nvPicPr>
        <p:blipFill>
          <a:blip r:embed="rId3" cstate="print"/>
          <a:srcRect/>
          <a:stretch>
            <a:fillRect/>
          </a:stretch>
        </p:blipFill>
        <p:spPr bwMode="auto">
          <a:xfrm>
            <a:off x="6705600" y="0"/>
            <a:ext cx="1532860" cy="1524000"/>
          </a:xfrm>
          <a:prstGeom prst="rect">
            <a:avLst/>
          </a:prstGeom>
          <a:noFill/>
        </p:spPr>
      </p:pic>
    </p:spTree>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50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4"/>
                                        </p:tgtEl>
                                        <p:attrNameLst>
                                          <p:attrName>fillcolor</p:attrName>
                                        </p:attrNameLst>
                                      </p:cBhvr>
                                      <p:tavLst>
                                        <p:tav tm="0">
                                          <p:val>
                                            <p:clrVal>
                                              <a:schemeClr val="accent2"/>
                                            </p:clrVal>
                                          </p:val>
                                        </p:tav>
                                        <p:tav tm="50000">
                                          <p:val>
                                            <p:clrVal>
                                              <a:schemeClr val="hlink"/>
                                            </p:clrVal>
                                          </p:val>
                                        </p:tav>
                                      </p:tavLst>
                                    </p:anim>
                                    <p:set>
                                      <p:cBhvr>
                                        <p:cTn id="9" dur="50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rgbClr val="34CEA6"/>
                  </a:glow>
                </a:effectLst>
              </a:rPr>
              <a:t>And look at all these AWARDS</a:t>
            </a:r>
            <a:endParaRPr lang="en-US" dirty="0">
              <a:effectLst>
                <a:glow rad="101600">
                  <a:srgbClr val="34CEA6"/>
                </a:glow>
              </a:effectLst>
            </a:endParaRPr>
          </a:p>
        </p:txBody>
      </p:sp>
      <p:sp>
        <p:nvSpPr>
          <p:cNvPr id="3" name="Content Placeholder 2"/>
          <p:cNvSpPr>
            <a:spLocks noGrp="1"/>
          </p:cNvSpPr>
          <p:nvPr>
            <p:ph sz="quarter" idx="1"/>
          </p:nvPr>
        </p:nvSpPr>
        <p:spPr>
          <a:xfrm>
            <a:off x="4800600" y="1600201"/>
            <a:ext cx="3886200" cy="2590800"/>
          </a:xfrm>
        </p:spPr>
        <p:txBody>
          <a:bodyPr>
            <a:normAutofit fontScale="85000" lnSpcReduction="20000"/>
          </a:bodyPr>
          <a:lstStyle/>
          <a:p>
            <a:r>
              <a:rPr lang="en-US" sz="3200" dirty="0" smtClean="0"/>
              <a:t>Book Sense Bestseller </a:t>
            </a:r>
          </a:p>
          <a:p>
            <a:r>
              <a:rPr lang="en-US" sz="3200" dirty="0" smtClean="0"/>
              <a:t>List Sensation </a:t>
            </a:r>
          </a:p>
          <a:p>
            <a:r>
              <a:rPr lang="en-US" sz="3200" dirty="0" smtClean="0"/>
              <a:t>Boeke Prize </a:t>
            </a:r>
          </a:p>
          <a:p>
            <a:r>
              <a:rPr lang="en-US" sz="3200" dirty="0" smtClean="0"/>
              <a:t>Barnes and Noble </a:t>
            </a:r>
          </a:p>
          <a:p>
            <a:r>
              <a:rPr lang="en-US" sz="3200" dirty="0" smtClean="0"/>
              <a:t>Discover Great New Writers Award </a:t>
            </a:r>
          </a:p>
          <a:p>
            <a:endParaRPr lang="en-US" dirty="0"/>
          </a:p>
        </p:txBody>
      </p:sp>
      <p:sp>
        <p:nvSpPr>
          <p:cNvPr id="4" name="Content Placeholder 3"/>
          <p:cNvSpPr>
            <a:spLocks noGrp="1"/>
          </p:cNvSpPr>
          <p:nvPr>
            <p:ph sz="quarter" idx="2"/>
          </p:nvPr>
        </p:nvSpPr>
        <p:spPr>
          <a:xfrm>
            <a:off x="609600" y="1676400"/>
            <a:ext cx="3886200" cy="4735033"/>
          </a:xfrm>
        </p:spPr>
        <p:txBody>
          <a:bodyPr>
            <a:normAutofit fontScale="85000" lnSpcReduction="20000"/>
          </a:bodyPr>
          <a:lstStyle/>
          <a:p>
            <a:r>
              <a:rPr lang="en-US" sz="3200" dirty="0" smtClean="0"/>
              <a:t>Borders Original Voices Award </a:t>
            </a:r>
          </a:p>
          <a:p>
            <a:r>
              <a:rPr lang="en-US" sz="3200" dirty="0" smtClean="0"/>
              <a:t>Entertainment Weekly's Best Book</a:t>
            </a:r>
          </a:p>
          <a:p>
            <a:r>
              <a:rPr lang="en-US" sz="3200" dirty="0" smtClean="0"/>
              <a:t>San Francisco Chronicle Best Book of the Year </a:t>
            </a:r>
          </a:p>
          <a:p>
            <a:r>
              <a:rPr lang="en-US" sz="3200" dirty="0" smtClean="0"/>
              <a:t>Literature to Life Award</a:t>
            </a:r>
          </a:p>
          <a:p>
            <a:r>
              <a:rPr lang="en-US" sz="3200" dirty="0" smtClean="0"/>
              <a:t>ALA Notable Book </a:t>
            </a:r>
            <a:br>
              <a:rPr lang="en-US" sz="3200" dirty="0" smtClean="0"/>
            </a:br>
            <a:r>
              <a:rPr lang="en-US" sz="3200" dirty="0" smtClean="0"/>
              <a:t>Alex Award</a:t>
            </a:r>
            <a:endParaRPr lang="en-US" sz="3200" dirty="0"/>
          </a:p>
        </p:txBody>
      </p:sp>
      <p:pic>
        <p:nvPicPr>
          <p:cNvPr id="49154" name="Picture 2" descr="C:\Users\summercamp2008\AppData\Local\Microsoft\Windows\Temporary Internet Files\Content.IE5\AGSX6UJW\MC900013621[1].wmf"/>
          <p:cNvPicPr>
            <a:picLocks noChangeAspect="1" noChangeArrowheads="1"/>
          </p:cNvPicPr>
          <p:nvPr/>
        </p:nvPicPr>
        <p:blipFill>
          <a:blip r:embed="rId3" cstate="print"/>
          <a:srcRect/>
          <a:stretch>
            <a:fillRect/>
          </a:stretch>
        </p:blipFill>
        <p:spPr bwMode="auto">
          <a:xfrm>
            <a:off x="6400800" y="4190999"/>
            <a:ext cx="2209800" cy="2217783"/>
          </a:xfrm>
          <a:prstGeom prst="rect">
            <a:avLst/>
          </a:prstGeom>
          <a:noFill/>
        </p:spPr>
      </p:pic>
      <p:pic>
        <p:nvPicPr>
          <p:cNvPr id="49156" name="Picture 4" descr="http://www.tripletsandus.com/disney/Donald-Duck/jpg/kt_Donald-Duck-Hammock-Award.JPG"/>
          <p:cNvPicPr>
            <a:picLocks noChangeAspect="1" noChangeArrowheads="1"/>
          </p:cNvPicPr>
          <p:nvPr/>
        </p:nvPicPr>
        <p:blipFill>
          <a:blip r:embed="rId4" cstate="print"/>
          <a:srcRect/>
          <a:stretch>
            <a:fillRect/>
          </a:stretch>
        </p:blipFill>
        <p:spPr bwMode="auto">
          <a:xfrm>
            <a:off x="4419600" y="4191000"/>
            <a:ext cx="1905000" cy="2362200"/>
          </a:xfrm>
          <a:prstGeom prst="rect">
            <a:avLst/>
          </a:prstGeom>
          <a:noFill/>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glow rad="63500">
                    <a:schemeClr val="accent2">
                      <a:satMod val="175000"/>
                      <a:alpha val="40000"/>
                    </a:schemeClr>
                  </a:glow>
                </a:effectLst>
              </a:rPr>
              <a:t>Even cool CELEBS read this novel!</a:t>
            </a:r>
            <a:endParaRPr lang="en-US" dirty="0">
              <a:effectLst>
                <a:glow rad="63500">
                  <a:schemeClr val="accent2">
                    <a:satMod val="175000"/>
                    <a:alpha val="40000"/>
                  </a:schemeClr>
                </a:glow>
              </a:effectLst>
            </a:endParaRPr>
          </a:p>
        </p:txBody>
      </p:sp>
      <p:sp>
        <p:nvSpPr>
          <p:cNvPr id="6" name="Text Placeholder 5"/>
          <p:cNvSpPr>
            <a:spLocks noGrp="1"/>
          </p:cNvSpPr>
          <p:nvPr>
            <p:ph type="body" idx="2"/>
          </p:nvPr>
        </p:nvSpPr>
        <p:spPr>
          <a:xfrm>
            <a:off x="6781800" y="1676400"/>
            <a:ext cx="2057400" cy="4343400"/>
          </a:xfrm>
        </p:spPr>
        <p:txBody>
          <a:bodyPr>
            <a:normAutofit lnSpcReduction="10000"/>
          </a:bodyPr>
          <a:lstStyle/>
          <a:p>
            <a:r>
              <a:rPr lang="en-US" sz="2400" dirty="0" smtClean="0"/>
              <a:t>Popular celeb</a:t>
            </a:r>
            <a:r>
              <a:rPr lang="en-US" sz="2400" b="1" dirty="0" smtClean="0"/>
              <a:t> </a:t>
            </a:r>
            <a:r>
              <a:rPr lang="en-US" sz="2400" dirty="0" smtClean="0"/>
              <a:t>Deepika Padukone said, “I read "The Kite Runner" by Khaled Hosseini and I really liked it. It's a wonderful book."</a:t>
            </a:r>
          </a:p>
        </p:txBody>
      </p:sp>
      <p:pic>
        <p:nvPicPr>
          <p:cNvPr id="44034" name="Picture 2" descr="http://cooldost.com/wp-content/uploads/2010/10/Deepika-Padukone.jpg"/>
          <p:cNvPicPr>
            <a:picLocks noChangeAspect="1" noChangeArrowheads="1"/>
          </p:cNvPicPr>
          <p:nvPr/>
        </p:nvPicPr>
        <p:blipFill>
          <a:blip r:embed="rId3" cstate="print"/>
          <a:srcRect/>
          <a:stretch>
            <a:fillRect/>
          </a:stretch>
        </p:blipFill>
        <p:spPr bwMode="auto">
          <a:xfrm>
            <a:off x="381000" y="1600200"/>
            <a:ext cx="6096000" cy="4419600"/>
          </a:xfrm>
          <a:prstGeom prst="rect">
            <a:avLst/>
          </a:prstGeom>
          <a:noFill/>
        </p:spPr>
      </p:pic>
      <p:sp>
        <p:nvSpPr>
          <p:cNvPr id="11" name="Rectangle 10"/>
          <p:cNvSpPr/>
          <p:nvPr/>
        </p:nvSpPr>
        <p:spPr>
          <a:xfrm>
            <a:off x="0" y="5934670"/>
            <a:ext cx="9326880" cy="923330"/>
          </a:xfrm>
          <a:prstGeom prst="rect">
            <a:avLst/>
          </a:prstGeom>
          <a:noFill/>
          <a:effectLst>
            <a:innerShdw blurRad="63500" dist="50800" dir="8100000">
              <a:prstClr val="black">
                <a:alpha val="50000"/>
              </a:prstClr>
            </a:inn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0007" dist="310007" dir="7680000" sy="30000" kx="1300200" algn="ctr" rotWithShape="0">
                    <a:prstClr val="black">
                      <a:alpha val="32000"/>
                    </a:prstClr>
                  </a:outerShdw>
                </a:effectLst>
              </a:rPr>
              <a:t>FAMOUS people read this book</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0007" dist="310007" dir="7680000" sy="30000" kx="1300200" algn="ctr" rotWithShape="0">
                  <a:prstClr val="black">
                    <a:alpha val="32000"/>
                  </a:prstClr>
                </a:outerShdw>
              </a:effectLst>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01600">
                    <a:srgbClr val="FF9900">
                      <a:alpha val="60000"/>
                    </a:srgbClr>
                  </a:glow>
                </a:effectLst>
              </a:rPr>
              <a:t>Don’t be INTIMIDATED!</a:t>
            </a:r>
            <a:endParaRPr lang="en-US" dirty="0">
              <a:effectLst>
                <a:glow rad="101600">
                  <a:srgbClr val="FF9900">
                    <a:alpha val="60000"/>
                  </a:srgbClr>
                </a:glow>
              </a:effectLst>
            </a:endParaRPr>
          </a:p>
        </p:txBody>
      </p:sp>
      <p:sp>
        <p:nvSpPr>
          <p:cNvPr id="8" name="Content Placeholder 7"/>
          <p:cNvSpPr>
            <a:spLocks noGrp="1"/>
          </p:cNvSpPr>
          <p:nvPr>
            <p:ph sz="quarter" idx="1"/>
          </p:nvPr>
        </p:nvSpPr>
        <p:spPr>
          <a:xfrm>
            <a:off x="612648" y="1600200"/>
            <a:ext cx="8153400" cy="2590800"/>
          </a:xfrm>
        </p:spPr>
        <p:txBody>
          <a:bodyPr>
            <a:normAutofit/>
          </a:bodyPr>
          <a:lstStyle/>
          <a:p>
            <a:r>
              <a:rPr lang="en-US" sz="2000" dirty="0" smtClean="0">
                <a:latin typeface="Times New Roman" pitchFamily="18" charset="0"/>
                <a:cs typeface="Times New Roman" pitchFamily="18" charset="0"/>
              </a:rPr>
              <a:t>This book is 400 pages long</a:t>
            </a:r>
          </a:p>
          <a:p>
            <a:r>
              <a:rPr lang="en-US" sz="2000" dirty="0" smtClean="0">
                <a:latin typeface="Times New Roman" pitchFamily="18" charset="0"/>
                <a:cs typeface="Times New Roman" pitchFamily="18" charset="0"/>
              </a:rPr>
              <a:t>A recent study shows that most students find larger and thick books scary and thus, do not try to read them</a:t>
            </a:r>
          </a:p>
          <a:p>
            <a:r>
              <a:rPr lang="en-US" sz="2000" dirty="0" smtClean="0">
                <a:latin typeface="Times New Roman" pitchFamily="18" charset="0"/>
                <a:cs typeface="Times New Roman" pitchFamily="18" charset="0"/>
              </a:rPr>
              <a:t>‘The Kite Runner’ may be long however the content and plot fills these pages and by the end of the novel, you will actually want more</a:t>
            </a:r>
          </a:p>
          <a:p>
            <a:r>
              <a:rPr lang="en-US" sz="2000" dirty="0" smtClean="0">
                <a:latin typeface="Times New Roman" pitchFamily="18" charset="0"/>
                <a:cs typeface="Times New Roman" pitchFamily="18" charset="0"/>
              </a:rPr>
              <a:t>Due to the descriptive language and high vocabulary, this book may seem challenging BUT for older readers, the book should make good sense. </a:t>
            </a:r>
          </a:p>
        </p:txBody>
      </p:sp>
      <p:pic>
        <p:nvPicPr>
          <p:cNvPr id="30723" name="Picture 3" descr="http://thumb7.shutterstock.com/thumb_small/79590/79590,1289722568,2/stock-photo-a-scared-girl-is-looking-to-the-pile-of-books-isolated-on-white-background-65541016.jpg"/>
          <p:cNvPicPr>
            <a:picLocks noChangeAspect="1" noChangeArrowheads="1"/>
          </p:cNvPicPr>
          <p:nvPr/>
        </p:nvPicPr>
        <p:blipFill>
          <a:blip r:embed="rId4" cstate="print"/>
          <a:srcRect/>
          <a:stretch>
            <a:fillRect/>
          </a:stretch>
        </p:blipFill>
        <p:spPr bwMode="auto">
          <a:xfrm>
            <a:off x="990600" y="4343400"/>
            <a:ext cx="2057400" cy="1997476"/>
          </a:xfrm>
          <a:prstGeom prst="rect">
            <a:avLst/>
          </a:prstGeom>
          <a:noFill/>
        </p:spPr>
      </p:pic>
      <p:pic>
        <p:nvPicPr>
          <p:cNvPr id="30725" name="Picture 5" descr="http://icanhascheezburger.files.wordpress.com/2010/09/funny-pictures-cat-is-scared.jpg"/>
          <p:cNvPicPr>
            <a:picLocks noChangeAspect="1" noChangeArrowheads="1"/>
          </p:cNvPicPr>
          <p:nvPr/>
        </p:nvPicPr>
        <p:blipFill>
          <a:blip r:embed="rId5" cstate="print"/>
          <a:srcRect/>
          <a:stretch>
            <a:fillRect/>
          </a:stretch>
        </p:blipFill>
        <p:spPr bwMode="auto">
          <a:xfrm>
            <a:off x="3429000" y="4114800"/>
            <a:ext cx="2286000" cy="2506134"/>
          </a:xfrm>
          <a:prstGeom prst="rect">
            <a:avLst/>
          </a:prstGeom>
          <a:noFill/>
        </p:spPr>
      </p:pic>
      <p:pic>
        <p:nvPicPr>
          <p:cNvPr id="1026" name="Picture 2" descr="C:\Users\summercamp2008\AppData\Local\Microsoft\Windows\Temporary Internet Files\Content.IE5\UJ3YLBER\MC900433819[1].png"/>
          <p:cNvPicPr>
            <a:picLocks noChangeAspect="1" noChangeArrowheads="1"/>
          </p:cNvPicPr>
          <p:nvPr/>
        </p:nvPicPr>
        <p:blipFill>
          <a:blip r:embed="rId6" cstate="print"/>
          <a:srcRect/>
          <a:stretch>
            <a:fillRect/>
          </a:stretch>
        </p:blipFill>
        <p:spPr bwMode="auto">
          <a:xfrm>
            <a:off x="6096000" y="4114800"/>
            <a:ext cx="2438400" cy="2438400"/>
          </a:xfrm>
          <a:prstGeom prst="rect">
            <a:avLst/>
          </a:prstGeom>
          <a:noFill/>
        </p:spPr>
      </p:pic>
    </p:spTree>
    <p:custDataLst>
      <p:tags r:id="rId1"/>
    </p:custDataLst>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2"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7498080" cy="838200"/>
          </a:xfrm>
        </p:spPr>
        <p:txBody>
          <a:bodyPr/>
          <a:lstStyle/>
          <a:p>
            <a:r>
              <a:rPr lang="en-US" dirty="0" smtClean="0">
                <a:effectLst>
                  <a:glow rad="228600">
                    <a:schemeClr val="accent6">
                      <a:satMod val="175000"/>
                      <a:alpha val="40000"/>
                    </a:schemeClr>
                  </a:glow>
                </a:effectLst>
              </a:rPr>
              <a:t>REAL People Like You!</a:t>
            </a:r>
            <a:endParaRPr lang="en-US" dirty="0">
              <a:effectLst>
                <a:glow rad="228600">
                  <a:schemeClr val="accent6">
                    <a:satMod val="175000"/>
                    <a:alpha val="40000"/>
                  </a:schemeClr>
                </a:glow>
              </a:effectLst>
            </a:endParaRPr>
          </a:p>
        </p:txBody>
      </p:sp>
      <p:sp>
        <p:nvSpPr>
          <p:cNvPr id="3" name="Content Placeholder 2"/>
          <p:cNvSpPr>
            <a:spLocks noGrp="1"/>
          </p:cNvSpPr>
          <p:nvPr>
            <p:ph sz="quarter" idx="1"/>
          </p:nvPr>
        </p:nvSpPr>
        <p:spPr>
          <a:xfrm>
            <a:off x="1798320" y="1676400"/>
            <a:ext cx="7345680" cy="5029200"/>
          </a:xfrm>
        </p:spPr>
        <p:txBody>
          <a:bodyPr>
            <a:normAutofit fontScale="92500" lnSpcReduction="20000"/>
          </a:bodyPr>
          <a:lstStyle/>
          <a:p>
            <a:r>
              <a:rPr lang="en-US" sz="1900" b="1" dirty="0" smtClean="0"/>
              <a:t>These quotes below are made by REAL life people, not just paid consumers. Quotes are from book sharing site, Good reads</a:t>
            </a:r>
          </a:p>
          <a:p>
            <a:endParaRPr lang="en-US" sz="1900" dirty="0" smtClean="0"/>
          </a:p>
          <a:p>
            <a:r>
              <a:rPr lang="en-US" sz="1900" dirty="0" smtClean="0"/>
              <a:t>This is a emotionally difficult read but a beautifully told story about love and betrayal and loss.  ~ Lisa Vegan</a:t>
            </a:r>
          </a:p>
          <a:p>
            <a:endParaRPr lang="en-US" sz="1900" dirty="0" smtClean="0"/>
          </a:p>
          <a:p>
            <a:r>
              <a:rPr lang="en-US" sz="1900" dirty="0" smtClean="0"/>
              <a:t>Kite Runner, I started over a long weekend and could not for the life of me put it down.  ~ Linda</a:t>
            </a:r>
          </a:p>
          <a:p>
            <a:endParaRPr lang="en-US" sz="1900" dirty="0" smtClean="0"/>
          </a:p>
          <a:p>
            <a:r>
              <a:rPr lang="en-US" sz="1900" dirty="0" smtClean="0"/>
              <a:t>Overall, the book has all of the ingredients needed to create a great tale - whether or not it required some belief-suspension and some editorial errors.   ~  Mystique O’Purr</a:t>
            </a:r>
          </a:p>
          <a:p>
            <a:endParaRPr lang="en-US" sz="1900" dirty="0" smtClean="0"/>
          </a:p>
          <a:p>
            <a:r>
              <a:rPr lang="en-US" sz="1900" dirty="0" smtClean="0"/>
              <a:t>Speechless when I'm finished this book... ~ Roos</a:t>
            </a:r>
          </a:p>
          <a:p>
            <a:endParaRPr lang="en-US" sz="1900" dirty="0" smtClean="0"/>
          </a:p>
          <a:p>
            <a:r>
              <a:rPr lang="en-US" sz="1900" dirty="0" smtClean="0"/>
              <a:t>Their story touches on the complexities of familial love and accurately shows that, at times, we can love and hate those we feel the closest too. </a:t>
            </a:r>
            <a:br>
              <a:rPr lang="en-US" sz="1900" dirty="0" smtClean="0"/>
            </a:br>
            <a:r>
              <a:rPr lang="en-US" sz="1900" dirty="0" smtClean="0"/>
              <a:t>Highly recommend this one! ~ Zeek</a:t>
            </a:r>
          </a:p>
          <a:p>
            <a:endParaRPr lang="en-US" sz="1800" dirty="0" smtClean="0"/>
          </a:p>
          <a:p>
            <a:endParaRPr lang="en-US" sz="1800" dirty="0"/>
          </a:p>
        </p:txBody>
      </p:sp>
      <p:pic>
        <p:nvPicPr>
          <p:cNvPr id="16386" name="Picture 2" descr="http://4.bp.blogspot.com/_skIQcJySkh8/TNznRpfHHUI/AAAAAAAAAko/qhjXiNHYWDg/s1600/goodreads.jpg"/>
          <p:cNvPicPr>
            <a:picLocks noChangeAspect="1" noChangeArrowheads="1"/>
          </p:cNvPicPr>
          <p:nvPr/>
        </p:nvPicPr>
        <p:blipFill>
          <a:blip r:embed="rId3" cstate="print"/>
          <a:srcRect/>
          <a:stretch>
            <a:fillRect/>
          </a:stretch>
        </p:blipFill>
        <p:spPr bwMode="auto">
          <a:xfrm>
            <a:off x="0" y="2667000"/>
            <a:ext cx="1828800" cy="2362200"/>
          </a:xfrm>
          <a:prstGeom prst="rect">
            <a:avLst/>
          </a:prstGeom>
          <a:noFill/>
        </p:spPr>
      </p:pic>
      <p:sp>
        <p:nvSpPr>
          <p:cNvPr id="5" name="TextBox 4"/>
          <p:cNvSpPr txBox="1"/>
          <p:nvPr/>
        </p:nvSpPr>
        <p:spPr>
          <a:xfrm>
            <a:off x="6553200" y="304800"/>
            <a:ext cx="2286000" cy="923330"/>
          </a:xfrm>
          <a:prstGeom prst="rect">
            <a:avLst/>
          </a:prstGeom>
          <a:noFill/>
        </p:spPr>
        <p:txBody>
          <a:bodyPr wrap="square" rtlCol="0">
            <a:spAutoFit/>
          </a:bodyPr>
          <a:lstStyle/>
          <a:p>
            <a:r>
              <a:rPr lang="en-US" dirty="0" smtClean="0"/>
              <a:t>It got 4.7/5 stars based on 176 CONSUMER reviews!</a:t>
            </a:r>
            <a:endParaRPr lang="en-US" dirty="0"/>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600200" y="5486400"/>
            <a:ext cx="7315200" cy="1219200"/>
          </a:xfrm>
        </p:spPr>
        <p:txBody>
          <a:bodyPr/>
          <a:lstStyle/>
          <a:p>
            <a:r>
              <a:rPr lang="en-US" dirty="0" smtClean="0">
                <a:effectLst>
                  <a:glow rad="101600">
                    <a:schemeClr val="accent3">
                      <a:satMod val="175000"/>
                      <a:alpha val="40000"/>
                    </a:schemeClr>
                  </a:glow>
                </a:effectLst>
              </a:rPr>
              <a:t>You just have to buy this book! Kite Runner is a fantastic read and will certainly NOT disappoint. The author creates such perfect imagery and includes plenty of descriptive language that it is IMPOSSIBLE to put down. But buy it now because with the sales of this book, it might be gone tomorrow! Remember, The Kite Runner! </a:t>
            </a:r>
            <a:endParaRPr lang="en-US" dirty="0">
              <a:effectLst>
                <a:glow rad="101600">
                  <a:schemeClr val="accent3">
                    <a:satMod val="175000"/>
                    <a:alpha val="40000"/>
                  </a:schemeClr>
                </a:glow>
              </a:effectLst>
            </a:endParaRPr>
          </a:p>
        </p:txBody>
      </p:sp>
      <p:sp>
        <p:nvSpPr>
          <p:cNvPr id="4" name="Title 3"/>
          <p:cNvSpPr>
            <a:spLocks noGrp="1"/>
          </p:cNvSpPr>
          <p:nvPr>
            <p:ph type="title"/>
          </p:nvPr>
        </p:nvSpPr>
        <p:spPr/>
        <p:txBody>
          <a:bodyPr/>
          <a:lstStyle/>
          <a:p>
            <a:r>
              <a:rPr lang="en-US" dirty="0" smtClean="0">
                <a:effectLst>
                  <a:glow rad="228600">
                    <a:schemeClr val="accent3">
                      <a:satMod val="175000"/>
                      <a:alpha val="40000"/>
                    </a:schemeClr>
                  </a:glow>
                </a:effectLst>
              </a:rPr>
              <a:t>In conclusion, BUY THIS BOOK!!!!</a:t>
            </a:r>
            <a:endParaRPr lang="en-US" dirty="0">
              <a:effectLst>
                <a:glow rad="228600">
                  <a:schemeClr val="accent3">
                    <a:satMod val="175000"/>
                    <a:alpha val="40000"/>
                  </a:schemeClr>
                </a:glow>
              </a:effectLst>
            </a:endParaRPr>
          </a:p>
        </p:txBody>
      </p:sp>
      <p:pic>
        <p:nvPicPr>
          <p:cNvPr id="7" name="Picture Placeholder 6" descr="book cover.jpg"/>
          <p:cNvPicPr>
            <a:picLocks noGrp="1" noChangeAspect="1"/>
          </p:cNvPicPr>
          <p:nvPr>
            <p:ph type="pic" idx="1"/>
          </p:nvPr>
        </p:nvPicPr>
        <p:blipFill>
          <a:blip r:embed="rId4" cstate="print"/>
          <a:stretch>
            <a:fillRect/>
          </a:stretch>
        </p:blipFill>
        <p:spPr>
          <a:xfrm>
            <a:off x="1905000" y="76860"/>
            <a:ext cx="3124200" cy="4444834"/>
          </a:xfrm>
          <a:effectLst/>
        </p:spPr>
      </p:pic>
      <p:pic>
        <p:nvPicPr>
          <p:cNvPr id="8" name="Picture 4" descr="http://2.bp.blogspot.com/_E9s6GE-QWIg/TOK55kZri_I/AAAAAAAAAFc/oK6CEfQFxf0/s1600/12_hosseini_lgl.jpg"/>
          <p:cNvPicPr>
            <a:picLocks noChangeAspect="1" noChangeArrowheads="1"/>
          </p:cNvPicPr>
          <p:nvPr/>
        </p:nvPicPr>
        <p:blipFill>
          <a:blip r:embed="rId5" cstate="print"/>
          <a:srcRect/>
          <a:stretch>
            <a:fillRect/>
          </a:stretch>
        </p:blipFill>
        <p:spPr bwMode="auto">
          <a:xfrm>
            <a:off x="5410200" y="152400"/>
            <a:ext cx="3048000" cy="4286251"/>
          </a:xfrm>
          <a:prstGeom prst="rect">
            <a:avLst/>
          </a:prstGeom>
          <a:noFill/>
          <a:ln w="76200">
            <a:solidFill>
              <a:schemeClr val="tx1"/>
            </a:solidFill>
          </a:ln>
        </p:spPr>
      </p:pic>
    </p:spTree>
  </p:cSld>
  <p:clrMapOvr>
    <a:masterClrMapping/>
  </p:clrMapOvr>
  <p:transition spd="slow">
    <p:newsflash/>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49167 0.03333 C -0.4875 0.01134 -0.47917 0.00717 -0.46389 0.0037 C -0.45156 0.00486 -0.44323 0.00717 -0.43195 0.01111 C -0.43056 0.01203 -0.42934 0.01388 -0.42778 0.01481 C -0.42518 0.01643 -0.41945 0.01851 -0.41945 0.01851 C -0.41441 0.01759 -0.4092 0.01759 -0.40417 0.01666 C -0.40122 0.01597 -0.39584 0.01273 -0.39584 0.01273 C -0.38993 0.00509 -0.38577 0.00231 -0.37778 1.85185E-6 C -0.36945 0.00162 -0.36077 0.00231 -0.35295 0.00555 C -0.3316 0.01319 -0.35347 0.00509 -0.34045 0.01273 C -0.33299 0.01689 -0.33038 0.01689 -0.32222 0.01851 C -0.31528 0.02152 -0.30851 0.02361 -0.30139 0.02592 C -0.29462 0.02361 -0.28906 0.02176 -0.28195 0.02037 C -0.27309 0.01643 -0.26771 0.01458 -0.25972 0.00717 C -0.25729 0.00532 -0.25417 0.00486 -0.25139 0.0037 C -0.25 0.00277 -0.24722 0.00185 -0.24722 0.00185 C -0.23941 0.00231 -0.23143 0.00254 -0.22361 0.0037 C -0.21129 0.00509 -0.19931 0.01203 -0.1875 0.01666 C -0.17153 0.02222 -0.17656 0.02037 -0.15556 0.02199 C -0.14531 0.02569 -0.13698 0.02569 -0.12656 0.02407 C -0.12188 0.02176 -0.1184 0.01689 -0.11389 0.01481 C -0.10504 0.01088 -0.0967 0.00671 -0.0875 0.0037 C -0.05018 0.00671 -0.05156 0.00185 -0.02917 0.01273 C -0.02257 0.0162 -0.01528 0.01759 -0.00834 0.02037 C -0.00556 0.02129 -0.00295 0.02268 2.22222E-6 0.02407 C 0.00139 0.02476 0.00416 0.02592 0.00416 0.02592 C 0.0059 0.02592 0.05052 0.02361 0.05833 0.02199 C 0.06632 0.0206 0.07552 0.01458 0.08333 0.01111 C 0.09722 0.00486 0.11337 0.00092 0.12778 -0.00209 C 0.14444 -0.0007 0.1566 0.00069 0.17222 0.0037 C 0.18628 0.00995 0.1993 0.01296 0.21389 0.01481 C 0.22309 0.01412 0.23246 0.01412 0.24166 0.01273 C 0.24305 0.0125 0.24548 0.01273 0.24583 0.01111 C 0.24618 0.00902 0.24375 0.0074 0.24305 0.00555 C 0.24236 0.0037 0.24288 0.00115 0.24166 1.85185E-6 C 0.23923 -0.00255 0.23576 -0.00186 0.23333 -0.00371 C 0.22725 -0.00903 0.21927 -0.01274 0.2125 -0.0169 C 0.2125 -0.0169 0.20208 -0.02153 0.2 -0.02223 C 0.19861 -0.02292 0.19583 -0.02408 0.19583 -0.02408 C 0.16128 -0.02223 0.12882 -0.0132 0.09444 -0.01135 C 0.07778 -0.00371 0.08871 -0.00787 0.05 -0.01135 C 0.04514 -0.01181 0.03732 -0.02037 0.03732 -0.02037 C 0.01996 -0.01574 0.03871 -0.02014 0.00278 -0.0169 C -0.00781 -0.01574 -0.01771 -0.01088 -0.02795 -0.00926 C -0.05018 0.00069 -0.07604 -0.00278 -0.09861 -0.00209 C -0.10521 -0.00324 -0.11146 -0.00487 -0.11823 -0.00556 C -0.1375 -0.00764 -0.17639 -0.01135 -0.17639 -0.01135 C -0.1915 -0.01783 -0.21684 -0.01737 -0.23195 -0.01852 C -0.23386 -0.01922 -0.23559 -0.02107 -0.2375 -0.02037 C -0.23924 -0.02014 -0.24011 -0.01737 -0.24167 -0.0169 C -0.24896 -0.0132 -0.25764 -0.01158 -0.26528 -0.00926 C -0.27604 0.01203 -0.26754 0.00162 -0.29861 0.0037 C -0.30052 0.00277 -0.30243 0.00254 -0.30417 0.00185 C -0.30573 0.00092 -0.30677 -0.00116 -0.30834 -0.00209 C -0.3125 -0.00348 -0.33368 -0.00533 -0.33472 -0.00556 C -0.35122 -0.01297 -0.36389 -0.01505 -0.38195 -0.0169 C -0.40156 -0.02547 -0.4092 -0.01968 -0.4375 -0.01852 C -0.4467 -0.01551 -0.45573 -0.01436 -0.46528 -0.01297 C -0.47153 -0.01019 -0.47709 -0.00672 -0.48334 -0.00371 C -0.4875 -0.0044 -0.49184 -0.00417 -0.49584 -0.00556 C -0.4974 -0.00602 -0.49844 -0.00834 -0.5 -0.00926 C -0.5066 -0.01366 -0.51511 -0.01528 -0.52222 -0.01852 C -0.52518 -0.01991 -0.52761 -0.02269 -0.53056 -0.02408 C -0.53959 -0.04213 -0.54531 -0.06158 -0.55139 -0.08149 C -0.55243 -0.09074 -0.5533 -0.09862 -0.55556 -0.10741 C -0.55434 -0.13311 -0.55313 -0.16829 -0.54167 -0.19074 C -0.53941 -0.20278 -0.53316 -0.20973 -0.52917 -0.22037 C -0.52761 -0.22477 -0.52865 -0.22871 -0.52361 -0.22963 C -0.51528 -0.23125 -0.50695 -0.23079 -0.49861 -0.23149 C -0.45955 -0.2419 -0.40504 -0.23658 -0.37361 -0.23704 C -0.35504 -0.24537 -0.33334 -0.24468 -0.31389 -0.2463 C -0.29514 -0.25139 -0.27465 -0.25255 -0.25556 -0.25371 C -0.22205 -0.25278 -0.20712 -0.2551 -0.18056 -0.2463 C -0.13177 -0.24908 -0.08594 -0.25278 -0.03629 -0.25371 C -0.025 -0.25695 -0.01285 -0.2625 -0.00139 -0.26297 C 0.0309 -0.26482 0.09583 -0.2669 0.09583 -0.2669 C 0.10416 -0.26899 0.1125 -0.27084 0.12083 -0.27223 C 0.13021 -0.27662 0.11875 -0.27199 0.13472 -0.27616 C 0.1401 -0.27732 0.14479 -0.28125 0.15 -0.28334 C 0.15364 -0.28519 0.16111 -0.28704 0.16111 -0.28704 C 0.16371 -0.28936 0.16701 -0.29028 0.16944 -0.2926 C 0.17222 -0.29584 0.17378 -0.30047 0.17639 -0.30371 C 0.17587 -0.30579 0.17621 -0.30811 0.175 -0.30949 C 0.17118 -0.31343 0.15712 -0.3132 0.15139 -0.31505 C 0.12274 -0.31436 0.09392 -0.31436 0.06528 -0.31297 C 0.05173 -0.3125 0.03819 -0.30625 0.025 -0.30371 C -0.00486 -0.29862 -0.03525 -0.29653 -0.06528 -0.29445 C -0.11979 -0.29699 -0.16893 -0.29792 -0.22222 -0.29098 C -0.27518 -0.2919 -0.32761 -0.29561 -0.38056 -0.29815 C -0.38802 -0.30301 -0.39375 -0.30047 -0.40278 -0.30186 C -0.42361 -0.30579 -0.4441 -0.30787 -0.46528 -0.30949 C -0.47743 -0.31204 -0.49531 -0.31112 -0.50556 -0.32223 C -0.51007 -0.32732 -0.5132 -0.33473 -0.51667 -0.34074 C -0.51858 -0.34862 -0.51945 -0.3507 -0.51945 -0.36112 C -0.51945 -0.39792 -0.49167 -0.39653 -0.47084 -0.39815 C -0.44601 -0.40371 -0.41962 -0.40209 -0.39445 -0.40371 C -0.32275 -0.41598 -0.26424 -0.41019 -0.18472 -0.41112 C -0.17778 -0.41297 -0.17066 -0.41274 -0.16389 -0.41482 C -0.16233 -0.41528 -0.16129 -0.41783 -0.15972 -0.41852 C -0.15747 -0.41968 -0.15504 -0.41968 -0.15278 -0.42061 C -0.11684 -0.44445 -0.07709 -0.4507 -0.0375 -0.46112 C -0.025 -0.46482 -0.01181 -0.46366 0.00139 -0.46482 C 0.00833 -0.46551 0.02205 -0.46667 0.02205 -0.46667 C 0.03871 -0.46991 0.05538 -0.47662 0.07222 -0.47778 C 0.08802 -0.47871 0.10364 -0.47894 0.11944 -0.47963 C 0.12864 -0.48264 0.13455 -0.48982 0.1375 -0.50209 C 0.13698 -0.50394 0.13715 -0.50625 0.13611 -0.50741 C 0.13507 -0.50903 0.13333 -0.5088 0.13194 -0.50949 C 0.12708 -0.51204 0.12274 -0.51598 0.11805 -0.51875 C 0.11545 -0.52037 0.1125 -0.52107 0.10972 -0.52223 C 0.10833 -0.52292 0.10555 -0.52408 0.10555 -0.52408 C 0.08507 -0.52292 0.07517 -0.52107 0.05694 -0.51875 C 0.04028 -0.51135 0.02309 -0.51065 0.00538 -0.50949 C -0.01424 -0.50487 -0.03438 -0.50324 -0.05417 -0.5 C -0.06893 -0.49352 -0.08455 -0.49422 -0.10018 -0.4926 C -0.1599 -0.48704 -0.21875 -0.48449 -0.27917 -0.48334 C -0.32205 -0.47894 -0.36545 -0.48588 -0.40834 -0.48912 C -0.41893 -0.49074 -0.42986 -0.49167 -0.44028 -0.49468 C -0.45035 -0.49723 -0.45903 -0.50162 -0.46806 -0.50741 C -0.47275 -0.51065 -0.4783 -0.51065 -0.48334 -0.51297 C -0.48976 -0.5257 -0.48663 -0.53033 -0.48056 -0.5426 C -0.47969 -0.54422 -0.48004 -0.54653 -0.47917 -0.54838 C -0.46372 -0.57454 -0.44132 -0.59167 -0.41667 -0.5963 C -0.39775 -0.60463 -0.37691 -0.60741 -0.35695 -0.60949 C -0.34115 -0.61088 -0.30972 -0.61297 -0.30972 -0.61297 C -0.28941 -0.61968 -0.26667 -0.61945 -0.24584 -0.62246 C -0.22205 -0.62547 -0.19879 -0.63357 -0.175 -0.63704 C -0.15886 -0.64422 -0.14184 -0.64584 -0.12518 -0.64815 C -0.0158 -0.64676 0.01892 -0.70255 0.04566 -0.61297 C 0.04357 -0.59237 0.03958 -0.57547 0.03194 -0.55741 C 0.02969 -0.55209 0.02899 -0.54584 0.02639 -0.54098 C 0.025 -0.53774 0.02239 -0.53612 0.02066 -0.53357 C 0.01666 -0.52593 0.01319 -0.51528 0.00972 -0.50741 C 0.00712 -0.49422 0.01059 -0.50487 0.00416 -0.49653 C -0.00139 -0.48912 -0.00486 -0.47824 -0.0099 -0.47037 C -0.01372 -0.46412 -0.01875 -0.45834 -0.02222 -0.45186 C -0.02604 -0.44514 -0.029 -0.43612 -0.03334 -0.42963 C -0.03525 -0.42662 -0.03802 -0.42477 -0.04028 -0.42223 C -0.04184 -0.42084 -0.04323 -0.41875 -0.04462 -0.41667 C -0.04827 -0.41088 -0.05104 -0.40348 -0.05556 -0.39815 C -0.06111 -0.3919 -0.06632 -0.38473 -0.07222 -0.37963 C -0.07604 -0.37686 -0.08004 -0.37431 -0.08334 -0.37037 C -0.10035 -0.35139 -0.11094 -0.32801 -0.13056 -0.31297 C -0.14184 -0.29098 -0.1566 -0.28056 -0.17222 -0.26482 C -0.19427 -0.24306 -0.21094 -0.21343 -0.23472 -0.19445 C -0.24184 -0.18172 -0.25087 -0.18033 -0.25972 -0.17037 C -0.2632 -0.16644 -0.26615 -0.16181 -0.26945 -0.15741 C -0.27222 -0.15371 -0.27622 -0.15162 -0.27917 -0.14838 C -0.28924 -0.13612 -0.2967 -0.12061 -0.30695 -0.10949 C -0.31268 -0.10278 -0.3191 -0.09514 -0.325 -0.08889 C -0.33038 -0.08334 -0.33715 -0.08033 -0.34306 -0.07593 C -0.34775 -0.07246 -0.35261 -0.06922 -0.35695 -0.06505 C -0.35886 -0.06297 -0.36042 -0.06088 -0.3625 -0.05926 C -0.37084 -0.05301 -0.38004 -0.04931 -0.38889 -0.04445 C -0.39462 -0.04167 -0.39809 -0.03727 -0.40417 -0.03519 C -0.41042 -0.02894 -0.41615 -0.02686 -0.42361 -0.02408 C -0.43577 -0.0132 -0.42865 -0.01644 -0.44584 -0.01852 C -0.45365 -0.02223 -0.46146 -0.01875 -0.46945 -0.0169 C -0.46875 -0.01366 -0.46754 -0.00741 -0.46528 -0.00556 C -0.46285 -0.00348 -0.45695 -0.00209 -0.45695 -0.00209 C -0.44688 -0.00649 -0.45139 -0.00463 -0.44306 -0.00741 C -0.42969 -0.00695 -0.41615 -0.00811 -0.40278 -0.00556 C -0.39948 -0.00487 -0.39757 0.00046 -0.39445 0.00185 C -0.38854 0.00439 -0.39167 0.00301 -0.38472 0.00555 C -0.35139 0.0037 -0.31979 -0.00047 -0.28611 -0.00209 C -0.27031 -0.0088 -0.23611 -0.00741 -0.23611 -0.00741 C -0.22743 -0.01042 -0.2184 -0.00996 -0.20972 -0.01297 C -0.16459 -0.01227 -0.12344 -0.00973 -0.07917 -0.00741 C -0.0599 -0.0088 -0.04427 -0.01135 -0.025 -0.00926 C -0.01667 -0.00556 -0.00799 -0.00533 2.22222E-6 1.85185E-6 " pathEditMode="relative" ptsTypes="fffffffffffffffffffffffffffffffffffffffffffffffffffffffffffffffffffffffffffffffffffffffffffffffffffffffffffffffffffffffffffffffffffffffffffffffffffffffffffffffffffffffffA">
                                      <p:cBhvr>
                                        <p:cTn id="6" dur="5000" fill="hold"/>
                                        <p:tgtEl>
                                          <p:spTgt spid="4"/>
                                        </p:tgtEl>
                                        <p:attrNameLst>
                                          <p:attrName>ppt_x</p:attrName>
                                          <p:attrName>ppt_y</p:attrName>
                                        </p:attrNameLst>
                                      </p:cBhvr>
                                    </p:animMotion>
                                  </p:childTnLst>
                                </p:cTn>
                              </p:par>
                            </p:childTnLst>
                          </p:cTn>
                        </p:par>
                        <p:par>
                          <p:cTn id="7" fill="hold">
                            <p:stCondLst>
                              <p:cond delay="5000"/>
                            </p:stCondLst>
                            <p:childTnLst>
                              <p:par>
                                <p:cTn id="8" presetID="8" presetClass="emph" presetSubtype="0" fill="hold" grpId="1" nodeType="afterEffect">
                                  <p:stCondLst>
                                    <p:cond delay="0"/>
                                  </p:stCondLst>
                                  <p:childTnLst>
                                    <p:animRot by="43200000">
                                      <p:cBhvr>
                                        <p:cTn id="9"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39700">
                    <a:schemeClr val="accent6">
                      <a:satMod val="175000"/>
                      <a:alpha val="40000"/>
                    </a:schemeClr>
                  </a:glow>
                </a:effectLst>
              </a:rPr>
              <a:t>A brief overview</a:t>
            </a:r>
            <a:endParaRPr lang="en-US" dirty="0">
              <a:effectLst>
                <a:glow rad="139700">
                  <a:schemeClr val="accent6">
                    <a:satMod val="175000"/>
                    <a:alpha val="40000"/>
                  </a:schemeClr>
                </a:glow>
              </a:effectLst>
            </a:endParaRPr>
          </a:p>
        </p:txBody>
      </p:sp>
      <p:sp>
        <p:nvSpPr>
          <p:cNvPr id="5" name="Content Placeholder 4"/>
          <p:cNvSpPr>
            <a:spLocks noGrp="1"/>
          </p:cNvSpPr>
          <p:nvPr>
            <p:ph sz="quarter" idx="1"/>
          </p:nvPr>
        </p:nvSpPr>
        <p:spPr>
          <a:xfrm>
            <a:off x="612648" y="1600200"/>
            <a:ext cx="8153400" cy="5029200"/>
          </a:xfrm>
        </p:spPr>
        <p:txBody>
          <a:bodyPr>
            <a:normAutofit/>
          </a:bodyPr>
          <a:lstStyle/>
          <a:p>
            <a:r>
              <a:rPr lang="en-US" sz="2000" dirty="0" smtClean="0"/>
              <a:t>The Kite Runner is about a boy named Amir who grew up in Kabul, Afghanistan in his journey of friendship and loyalty.</a:t>
            </a:r>
          </a:p>
          <a:p>
            <a:r>
              <a:rPr lang="en-US" sz="2000" dirty="0" smtClean="0"/>
              <a:t>Amir and Hassan have been friends since they were born; speaking each other’s names as their first words however they have a forbidden friendship. </a:t>
            </a:r>
          </a:p>
          <a:p>
            <a:r>
              <a:rPr lang="en-US" sz="2000" dirty="0" smtClean="0"/>
              <a:t>Both children were 12, still so young. Amir and Hassan were participating in the annual kite fighting contest. The duo was performing greatly and won the contest however when Hassan ran the last kite, an older boy named Assef assaulted him while Amir just watched. Since then, the two went their separate ways however Amir cannot stop thinking of his past</a:t>
            </a:r>
          </a:p>
          <a:p>
            <a:r>
              <a:rPr lang="en-US" sz="2000" dirty="0" smtClean="0"/>
              <a:t>Throughout this novel, Amir learns how his decisions shaped the rest of his life. But is it too late to right the wrongs he made after all these years?</a:t>
            </a:r>
          </a:p>
          <a:p>
            <a:r>
              <a:rPr lang="en-US" sz="2000" dirty="0" smtClean="0"/>
              <a:t>Told in Amir’s perspective, the Kite Runner, tells of the endless boundaries of friendship, even forbidden ones.</a:t>
            </a:r>
          </a:p>
          <a:p>
            <a:r>
              <a:rPr lang="en-US" sz="2000" dirty="0" smtClean="0"/>
              <a:t>Has three parts and a linear plot sequence</a:t>
            </a:r>
          </a:p>
          <a:p>
            <a:pPr>
              <a:buNone/>
            </a:pPr>
            <a:endParaRPr lang="en-US" sz="2000" dirty="0" smtClean="0"/>
          </a:p>
        </p:txBody>
      </p:sp>
      <p:pic>
        <p:nvPicPr>
          <p:cNvPr id="24577" name="Picture 1" descr="C:\Users\summercamp2008\AppData\Local\Microsoft\Windows\Temporary Internet Files\Content.IE5\N6H8UDZZ\MC900441734[1].png"/>
          <p:cNvPicPr>
            <a:picLocks noChangeAspect="1" noChangeArrowheads="1"/>
          </p:cNvPicPr>
          <p:nvPr/>
        </p:nvPicPr>
        <p:blipFill>
          <a:blip r:embed="rId3" cstate="print"/>
          <a:srcRect/>
          <a:stretch>
            <a:fillRect/>
          </a:stretch>
        </p:blipFill>
        <p:spPr bwMode="auto">
          <a:xfrm>
            <a:off x="5181600" y="-457200"/>
            <a:ext cx="2438400" cy="243840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glow rad="139700">
                    <a:srgbClr val="33CF94"/>
                  </a:glow>
                </a:effectLst>
              </a:rPr>
              <a:t>The STARS of the novel! </a:t>
            </a:r>
            <a:endParaRPr lang="en-US" dirty="0">
              <a:effectLst>
                <a:glow rad="139700">
                  <a:srgbClr val="33CF94"/>
                </a:glow>
              </a:effectLst>
            </a:endParaRPr>
          </a:p>
        </p:txBody>
      </p:sp>
      <p:sp>
        <p:nvSpPr>
          <p:cNvPr id="5" name="Content Placeholder 4"/>
          <p:cNvSpPr>
            <a:spLocks noGrp="1"/>
          </p:cNvSpPr>
          <p:nvPr>
            <p:ph sz="quarter" idx="2"/>
          </p:nvPr>
        </p:nvSpPr>
        <p:spPr>
          <a:xfrm>
            <a:off x="381000" y="2209800"/>
            <a:ext cx="5029200" cy="4495800"/>
          </a:xfrm>
        </p:spPr>
        <p:txBody>
          <a:bodyPr>
            <a:normAutofit fontScale="92500" lnSpcReduction="10000"/>
          </a:bodyPr>
          <a:lstStyle/>
          <a:p>
            <a:r>
              <a:rPr lang="en-US" sz="2000" dirty="0" smtClean="0"/>
              <a:t>He narrates the story and from birth, is a strange child. </a:t>
            </a:r>
          </a:p>
          <a:p>
            <a:r>
              <a:rPr lang="en-US" sz="2000" dirty="0" smtClean="0"/>
              <a:t>He would rather read than play sports although he has excellent kite flying skills. </a:t>
            </a:r>
          </a:p>
          <a:p>
            <a:r>
              <a:rPr lang="en-US" sz="2000" dirty="0" smtClean="0"/>
              <a:t>He loves to tell stories and since childhood, wanted to become a writer. </a:t>
            </a:r>
          </a:p>
          <a:p>
            <a:r>
              <a:rPr lang="en-US" sz="2000" dirty="0" smtClean="0"/>
              <a:t>Amir was born in 1963 to his father, Baba while his mother died in giving birth. </a:t>
            </a:r>
          </a:p>
          <a:p>
            <a:r>
              <a:rPr lang="en-US" sz="2000" dirty="0" smtClean="0"/>
              <a:t>He is rich. </a:t>
            </a:r>
          </a:p>
          <a:p>
            <a:r>
              <a:rPr lang="en-US" sz="2000" dirty="0" smtClean="0"/>
              <a:t>Amir has shown to be a coward by not taking risks and letting others fight his battles.</a:t>
            </a:r>
          </a:p>
          <a:p>
            <a:r>
              <a:rPr lang="en-US" sz="2000" dirty="0" smtClean="0"/>
              <a:t> He also starts the novel by being self-righteous (only believing he is right) and belittling his servants</a:t>
            </a:r>
          </a:p>
        </p:txBody>
      </p:sp>
      <p:pic>
        <p:nvPicPr>
          <p:cNvPr id="11" name="Content Placeholder 10" descr="amir perspective.jpg"/>
          <p:cNvPicPr>
            <a:picLocks noGrp="1" noChangeAspect="1"/>
          </p:cNvPicPr>
          <p:nvPr>
            <p:ph sz="quarter" idx="4"/>
          </p:nvPr>
        </p:nvPicPr>
        <p:blipFill>
          <a:blip r:embed="rId3" cstate="print"/>
          <a:stretch>
            <a:fillRect/>
          </a:stretch>
        </p:blipFill>
        <p:spPr>
          <a:xfrm>
            <a:off x="5334000" y="2209800"/>
            <a:ext cx="3581400" cy="3657600"/>
          </a:xfrm>
          <a:prstGeom prst="ellipse">
            <a:avLst/>
          </a:prstGeom>
          <a:ln>
            <a:noFill/>
          </a:ln>
          <a:effectLst>
            <a:softEdge rad="112500"/>
          </a:effectLst>
        </p:spPr>
      </p:pic>
      <p:sp>
        <p:nvSpPr>
          <p:cNvPr id="8" name="Text Placeholder 7"/>
          <p:cNvSpPr>
            <a:spLocks noGrp="1"/>
          </p:cNvSpPr>
          <p:nvPr>
            <p:ph type="body" sz="quarter" idx="1"/>
          </p:nvPr>
        </p:nvSpPr>
        <p:spPr>
          <a:xfrm>
            <a:off x="685800" y="1600200"/>
            <a:ext cx="3657600" cy="640080"/>
          </a:xfrm>
        </p:spPr>
        <p:txBody>
          <a:bodyPr/>
          <a:lstStyle/>
          <a:p>
            <a:r>
              <a:rPr lang="en-US" dirty="0" smtClean="0"/>
              <a:t>AMIR</a:t>
            </a:r>
            <a:endParaRPr lang="en-US" dirty="0"/>
          </a:p>
        </p:txBody>
      </p:sp>
      <p:pic>
        <p:nvPicPr>
          <p:cNvPr id="51202" name="Picture 2" descr="C:\Users\summercamp2008\AppData\Local\Microsoft\Windows\Temporary Internet Files\Content.IE5\AGSX6UJW\MC900311692[1].wmf"/>
          <p:cNvPicPr>
            <a:picLocks noChangeAspect="1" noChangeArrowheads="1"/>
          </p:cNvPicPr>
          <p:nvPr/>
        </p:nvPicPr>
        <p:blipFill>
          <a:blip r:embed="rId4" cstate="print"/>
          <a:srcRect/>
          <a:stretch>
            <a:fillRect/>
          </a:stretch>
        </p:blipFill>
        <p:spPr bwMode="auto">
          <a:xfrm>
            <a:off x="6019800" y="0"/>
            <a:ext cx="1600200" cy="1653209"/>
          </a:xfrm>
          <a:prstGeom prst="rect">
            <a:avLst/>
          </a:prstGeom>
          <a:noFill/>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51202"/>
                                        </p:tgtEl>
                                        <p:attrNameLst>
                                          <p:attrName>style.visibility</p:attrName>
                                        </p:attrNameLst>
                                      </p:cBhvr>
                                      <p:to>
                                        <p:strVal val="visible"/>
                                      </p:to>
                                    </p:set>
                                    <p:animEffect transition="in" filter="diamond(in)">
                                      <p:cBhvr>
                                        <p:cTn id="10" dur="2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39700">
                    <a:schemeClr val="tx1">
                      <a:lumMod val="75000"/>
                      <a:lumOff val="25000"/>
                      <a:alpha val="40000"/>
                    </a:schemeClr>
                  </a:glow>
                </a:effectLst>
              </a:rPr>
              <a:t>The STARS of the novel! </a:t>
            </a:r>
            <a:endParaRPr lang="en-US" dirty="0">
              <a:effectLst>
                <a:glow rad="139700">
                  <a:schemeClr val="tx1">
                    <a:lumMod val="75000"/>
                    <a:lumOff val="25000"/>
                    <a:alpha val="40000"/>
                  </a:schemeClr>
                </a:glow>
              </a:effectLst>
            </a:endParaRPr>
          </a:p>
        </p:txBody>
      </p:sp>
      <p:sp>
        <p:nvSpPr>
          <p:cNvPr id="3" name="Content Placeholder 2"/>
          <p:cNvSpPr>
            <a:spLocks noGrp="1"/>
          </p:cNvSpPr>
          <p:nvPr>
            <p:ph sz="quarter" idx="2"/>
          </p:nvPr>
        </p:nvSpPr>
        <p:spPr>
          <a:xfrm>
            <a:off x="228600" y="2286000"/>
            <a:ext cx="5029200" cy="4800600"/>
          </a:xfrm>
        </p:spPr>
        <p:txBody>
          <a:bodyPr>
            <a:normAutofit fontScale="32500" lnSpcReduction="20000"/>
          </a:bodyPr>
          <a:lstStyle/>
          <a:p>
            <a:r>
              <a:rPr lang="en-US" sz="5500" dirty="0" smtClean="0"/>
              <a:t>Amir’s best friend in childhood, his first word was ‘Amir’. </a:t>
            </a:r>
          </a:p>
          <a:p>
            <a:r>
              <a:rPr lang="en-US" sz="5500" dirty="0" smtClean="0"/>
              <a:t>He is a Hazara, lower class, although he does not mind and enjoys his work as being Amir’s servant. </a:t>
            </a:r>
          </a:p>
          <a:p>
            <a:r>
              <a:rPr lang="en-US" sz="5500" dirty="0" smtClean="0"/>
              <a:t>Hassan is illiterate but loves it when Amir reads him stories.  </a:t>
            </a:r>
          </a:p>
          <a:p>
            <a:r>
              <a:rPr lang="en-US" sz="5500" dirty="0" smtClean="0"/>
              <a:t>He is shown to be a modest, humble, honest and loyal individual. </a:t>
            </a:r>
          </a:p>
          <a:p>
            <a:r>
              <a:rPr lang="en-US" sz="5500" dirty="0" smtClean="0"/>
              <a:t>He is a great friend to Amir although Amir treats him unkind. He is obedient and will do anything Amir asks of him. He retrieved Amir’s blue kite with the cost of his assault.</a:t>
            </a:r>
          </a:p>
          <a:p>
            <a:r>
              <a:rPr lang="en-US" sz="5500" dirty="0" smtClean="0"/>
              <a:t> Hassan does not lie, believes it is a sin but lied for Amir. He always does not believe he is worthy of Amir. </a:t>
            </a:r>
          </a:p>
          <a:p>
            <a:r>
              <a:rPr lang="en-US" sz="5500" dirty="0" smtClean="0"/>
              <a:t>Hassan has a sweet face, green eyes and a later fixed, harelip.</a:t>
            </a:r>
          </a:p>
          <a:p>
            <a:endParaRPr lang="en-US" dirty="0"/>
          </a:p>
        </p:txBody>
      </p:sp>
      <p:pic>
        <p:nvPicPr>
          <p:cNvPr id="8" name="Content Placeholder 7" descr="amir hassan brothers.jpg"/>
          <p:cNvPicPr>
            <a:picLocks noGrp="1" noChangeAspect="1"/>
          </p:cNvPicPr>
          <p:nvPr>
            <p:ph sz="quarter" idx="4"/>
          </p:nvPr>
        </p:nvPicPr>
        <p:blipFill>
          <a:blip r:embed="rId3" cstate="print"/>
          <a:stretch>
            <a:fillRect/>
          </a:stretch>
        </p:blipFill>
        <p:spPr>
          <a:xfrm>
            <a:off x="4953000" y="2514600"/>
            <a:ext cx="4191000" cy="3581400"/>
          </a:xfrm>
          <a:prstGeom prst="ellipse">
            <a:avLst/>
          </a:prstGeom>
          <a:ln>
            <a:noFill/>
          </a:ln>
          <a:effectLst>
            <a:softEdge rad="112500"/>
          </a:effectLst>
        </p:spPr>
      </p:pic>
      <p:sp>
        <p:nvSpPr>
          <p:cNvPr id="5" name="Text Placeholder 4"/>
          <p:cNvSpPr>
            <a:spLocks noGrp="1"/>
          </p:cNvSpPr>
          <p:nvPr>
            <p:ph type="body" sz="quarter" idx="1"/>
          </p:nvPr>
        </p:nvSpPr>
        <p:spPr>
          <a:xfrm>
            <a:off x="609600" y="1600200"/>
            <a:ext cx="3886200" cy="640080"/>
          </a:xfrm>
          <a:solidFill>
            <a:srgbClr val="FFC000"/>
          </a:solidFill>
        </p:spPr>
        <p:txBody>
          <a:bodyPr/>
          <a:lstStyle/>
          <a:p>
            <a:r>
              <a:rPr lang="en-US" dirty="0" smtClean="0"/>
              <a:t>HASSAN</a:t>
            </a:r>
            <a:endParaRPr lang="en-US" dirty="0"/>
          </a:p>
        </p:txBody>
      </p:sp>
      <p:pic>
        <p:nvPicPr>
          <p:cNvPr id="52226" name="Picture 2" descr="C:\Users\summercamp2008\AppData\Local\Microsoft\Windows\Temporary Internet Files\Content.IE5\N6H8UDZZ\MC900091319[1].wmf"/>
          <p:cNvPicPr>
            <a:picLocks noChangeAspect="1" noChangeArrowheads="1"/>
          </p:cNvPicPr>
          <p:nvPr/>
        </p:nvPicPr>
        <p:blipFill>
          <a:blip r:embed="rId4" cstate="print"/>
          <a:srcRect/>
          <a:stretch>
            <a:fillRect/>
          </a:stretch>
        </p:blipFill>
        <p:spPr bwMode="auto">
          <a:xfrm>
            <a:off x="6096000" y="0"/>
            <a:ext cx="1413542" cy="2209800"/>
          </a:xfrm>
          <a:prstGeom prst="rect">
            <a:avLst/>
          </a:prstGeom>
          <a:noFill/>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52226"/>
                                        </p:tgtEl>
                                        <p:attrNameLst>
                                          <p:attrName>style.visibility</p:attrName>
                                        </p:attrNameLst>
                                      </p:cBhvr>
                                      <p:to>
                                        <p:strVal val="visible"/>
                                      </p:to>
                                    </p:set>
                                    <p:animEffect transition="in" filter="diamond(in)">
                                      <p:cBhvr>
                                        <p:cTn id="10" dur="20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glow rad="139700">
                    <a:schemeClr val="accent3">
                      <a:satMod val="175000"/>
                      <a:alpha val="40000"/>
                    </a:schemeClr>
                  </a:glow>
                </a:effectLst>
              </a:rPr>
              <a:t>The STARS of the novel</a:t>
            </a:r>
            <a:endParaRPr lang="en-US" dirty="0">
              <a:effectLst>
                <a:glow rad="139700">
                  <a:schemeClr val="accent3">
                    <a:satMod val="175000"/>
                    <a:alpha val="40000"/>
                  </a:schemeClr>
                </a:glow>
              </a:effectLst>
            </a:endParaRPr>
          </a:p>
        </p:txBody>
      </p:sp>
      <p:sp>
        <p:nvSpPr>
          <p:cNvPr id="6" name="Content Placeholder 5"/>
          <p:cNvSpPr>
            <a:spLocks noGrp="1"/>
          </p:cNvSpPr>
          <p:nvPr>
            <p:ph sz="quarter" idx="2"/>
          </p:nvPr>
        </p:nvSpPr>
        <p:spPr>
          <a:xfrm>
            <a:off x="609600" y="2438400"/>
            <a:ext cx="3886200" cy="3886200"/>
          </a:xfrm>
        </p:spPr>
        <p:txBody>
          <a:bodyPr>
            <a:normAutofit/>
          </a:bodyPr>
          <a:lstStyle/>
          <a:p>
            <a:r>
              <a:rPr lang="en-US" sz="1800" dirty="0" smtClean="0"/>
              <a:t>Father to Amir</a:t>
            </a:r>
          </a:p>
          <a:p>
            <a:r>
              <a:rPr lang="en-US" sz="1800" dirty="0" smtClean="0"/>
              <a:t>Treats his servants with respect</a:t>
            </a:r>
          </a:p>
          <a:p>
            <a:r>
              <a:rPr lang="en-US" sz="1800" dirty="0" smtClean="0"/>
              <a:t>Is friends with head servant, Ali</a:t>
            </a:r>
          </a:p>
          <a:p>
            <a:r>
              <a:rPr lang="en-US" sz="1800" dirty="0" smtClean="0"/>
              <a:t>Is not a good father, often neglects his child, makes him feel in superior</a:t>
            </a:r>
          </a:p>
          <a:p>
            <a:r>
              <a:rPr lang="en-US" sz="1800" dirty="0" err="1" smtClean="0"/>
              <a:t>Favours</a:t>
            </a:r>
            <a:r>
              <a:rPr lang="en-US" sz="1800" dirty="0" smtClean="0"/>
              <a:t> Hassan over Amir</a:t>
            </a:r>
          </a:p>
          <a:p>
            <a:r>
              <a:rPr lang="en-US" sz="1800" dirty="0" smtClean="0"/>
              <a:t>Hates to see people show emotion by crying</a:t>
            </a:r>
          </a:p>
          <a:p>
            <a:r>
              <a:rPr lang="en-US" sz="1800" dirty="0" smtClean="0"/>
              <a:t>Is ashamed by his son</a:t>
            </a:r>
          </a:p>
          <a:p>
            <a:r>
              <a:rPr lang="en-US" sz="1800" dirty="0" smtClean="0"/>
              <a:t>Does not ever give praise or respect to Amir</a:t>
            </a:r>
            <a:endParaRPr lang="en-US" sz="1800" dirty="0"/>
          </a:p>
        </p:txBody>
      </p:sp>
      <p:sp>
        <p:nvSpPr>
          <p:cNvPr id="8" name="Content Placeholder 7"/>
          <p:cNvSpPr>
            <a:spLocks noGrp="1"/>
          </p:cNvSpPr>
          <p:nvPr>
            <p:ph sz="quarter" idx="4"/>
          </p:nvPr>
        </p:nvSpPr>
        <p:spPr>
          <a:xfrm>
            <a:off x="4800600" y="2438400"/>
            <a:ext cx="3886200" cy="4038600"/>
          </a:xfrm>
        </p:spPr>
        <p:txBody>
          <a:bodyPr>
            <a:normAutofit/>
          </a:bodyPr>
          <a:lstStyle/>
          <a:p>
            <a:r>
              <a:rPr lang="en-US" sz="1800" dirty="0" smtClean="0"/>
              <a:t>The antagonist of the novel</a:t>
            </a:r>
          </a:p>
          <a:p>
            <a:r>
              <a:rPr lang="en-US" sz="1800" dirty="0" smtClean="0"/>
              <a:t>He is a bully and bullies </a:t>
            </a:r>
            <a:r>
              <a:rPr lang="en-US" sz="1800" dirty="0" err="1" smtClean="0"/>
              <a:t>Hazaras</a:t>
            </a:r>
            <a:r>
              <a:rPr lang="en-US" sz="1800" dirty="0" smtClean="0"/>
              <a:t> like Hassan</a:t>
            </a:r>
          </a:p>
          <a:p>
            <a:r>
              <a:rPr lang="en-US" sz="1800" dirty="0" smtClean="0"/>
              <a:t>He </a:t>
            </a:r>
            <a:r>
              <a:rPr lang="en-US" sz="1800" dirty="0" err="1" smtClean="0"/>
              <a:t>assualted</a:t>
            </a:r>
            <a:r>
              <a:rPr lang="en-US" sz="1800" dirty="0" smtClean="0"/>
              <a:t> Hassan believing he was lower class</a:t>
            </a:r>
          </a:p>
          <a:p>
            <a:r>
              <a:rPr lang="en-US" sz="1800" dirty="0" smtClean="0"/>
              <a:t>Idolizes Hitler and his vision</a:t>
            </a:r>
          </a:p>
          <a:p>
            <a:r>
              <a:rPr lang="en-US" sz="1800" dirty="0" smtClean="0"/>
              <a:t>Wants to rid Afghanistan of </a:t>
            </a:r>
            <a:r>
              <a:rPr lang="en-US" sz="1800" dirty="0" err="1" smtClean="0"/>
              <a:t>Hazaras</a:t>
            </a:r>
            <a:endParaRPr lang="en-US" sz="1800" dirty="0" smtClean="0"/>
          </a:p>
          <a:p>
            <a:r>
              <a:rPr lang="en-US" sz="1800" dirty="0" smtClean="0"/>
              <a:t>Believes violence is the key</a:t>
            </a:r>
          </a:p>
          <a:p>
            <a:r>
              <a:rPr lang="en-US" sz="1800" dirty="0" smtClean="0"/>
              <a:t>Is rude and </a:t>
            </a:r>
            <a:r>
              <a:rPr lang="en-US" sz="1800" dirty="0" err="1" smtClean="0"/>
              <a:t>inpolite</a:t>
            </a:r>
            <a:r>
              <a:rPr lang="en-US" sz="1800" dirty="0" smtClean="0"/>
              <a:t> </a:t>
            </a:r>
          </a:p>
          <a:p>
            <a:r>
              <a:rPr lang="en-US" sz="1800" dirty="0" smtClean="0"/>
              <a:t>Intimidates his own friends</a:t>
            </a:r>
          </a:p>
          <a:p>
            <a:r>
              <a:rPr lang="en-US" sz="1800" dirty="0" smtClean="0"/>
              <a:t>Has German mom and Afghan dad</a:t>
            </a:r>
          </a:p>
        </p:txBody>
      </p:sp>
      <p:sp>
        <p:nvSpPr>
          <p:cNvPr id="5" name="Text Placeholder 4"/>
          <p:cNvSpPr>
            <a:spLocks noGrp="1"/>
          </p:cNvSpPr>
          <p:nvPr>
            <p:ph type="body" sz="quarter" idx="1"/>
          </p:nvPr>
        </p:nvSpPr>
        <p:spPr>
          <a:solidFill>
            <a:srgbClr val="7030A0"/>
          </a:solidFill>
        </p:spPr>
        <p:txBody>
          <a:bodyPr/>
          <a:lstStyle/>
          <a:p>
            <a:r>
              <a:rPr lang="en-US" dirty="0" smtClean="0"/>
              <a:t>Baba</a:t>
            </a:r>
            <a:endParaRPr lang="en-US" dirty="0"/>
          </a:p>
        </p:txBody>
      </p:sp>
      <p:sp>
        <p:nvSpPr>
          <p:cNvPr id="7" name="Text Placeholder 6"/>
          <p:cNvSpPr>
            <a:spLocks noGrp="1"/>
          </p:cNvSpPr>
          <p:nvPr>
            <p:ph type="body" sz="quarter" idx="3"/>
          </p:nvPr>
        </p:nvSpPr>
        <p:spPr/>
        <p:txBody>
          <a:bodyPr/>
          <a:lstStyle/>
          <a:p>
            <a:r>
              <a:rPr lang="en-US" dirty="0" smtClean="0"/>
              <a:t>Assef</a:t>
            </a:r>
            <a:endParaRPr lang="en-US" dirty="0"/>
          </a:p>
        </p:txBody>
      </p:sp>
      <p:pic>
        <p:nvPicPr>
          <p:cNvPr id="53250" name="Picture 2" descr="C:\Users\summercamp2008\AppData\Local\Microsoft\Windows\Temporary Internet Files\Content.IE5\AGSX6UJW\MC900092733[1].wmf"/>
          <p:cNvPicPr>
            <a:picLocks noChangeAspect="1" noChangeArrowheads="1"/>
          </p:cNvPicPr>
          <p:nvPr/>
        </p:nvPicPr>
        <p:blipFill>
          <a:blip r:embed="rId3" cstate="print"/>
          <a:srcRect/>
          <a:stretch>
            <a:fillRect/>
          </a:stretch>
        </p:blipFill>
        <p:spPr bwMode="auto">
          <a:xfrm>
            <a:off x="5715000" y="0"/>
            <a:ext cx="3048000" cy="1622450"/>
          </a:xfrm>
          <a:prstGeom prst="rect">
            <a:avLst/>
          </a:prstGeom>
          <a:noFill/>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53250"/>
                                        </p:tgtEl>
                                        <p:attrNameLst>
                                          <p:attrName>style.visibility</p:attrName>
                                        </p:attrNameLst>
                                      </p:cBhvr>
                                      <p:to>
                                        <p:strVal val="visible"/>
                                      </p:to>
                                    </p:set>
                                    <p:animEffect transition="in" filter="diamond(in)">
                                      <p:cBhvr>
                                        <p:cTn id="10" dur="20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effectLst>
                  <a:glow rad="139700">
                    <a:srgbClr val="C93999"/>
                  </a:glow>
                </a:effectLst>
              </a:rPr>
              <a:t>The FABULOUS Settings</a:t>
            </a:r>
            <a:endParaRPr lang="en-US" dirty="0">
              <a:effectLst>
                <a:glow rad="139700">
                  <a:srgbClr val="C93999"/>
                </a:glow>
              </a:effectLst>
            </a:endParaRPr>
          </a:p>
        </p:txBody>
      </p:sp>
      <p:sp>
        <p:nvSpPr>
          <p:cNvPr id="7" name="Content Placeholder 6"/>
          <p:cNvSpPr>
            <a:spLocks noGrp="1"/>
          </p:cNvSpPr>
          <p:nvPr>
            <p:ph sz="quarter" idx="1"/>
          </p:nvPr>
        </p:nvSpPr>
        <p:spPr>
          <a:xfrm>
            <a:off x="0" y="1600200"/>
            <a:ext cx="6400800" cy="5029200"/>
          </a:xfrm>
        </p:spPr>
        <p:txBody>
          <a:bodyPr>
            <a:normAutofit fontScale="92500"/>
          </a:bodyPr>
          <a:lstStyle/>
          <a:p>
            <a:r>
              <a:rPr lang="en-US" sz="2000" dirty="0" smtClean="0"/>
              <a:t>Kabul, Afghanistan:</a:t>
            </a:r>
          </a:p>
          <a:p>
            <a:r>
              <a:rPr lang="en-US" sz="2000" dirty="0" smtClean="0"/>
              <a:t>Amir lives in rich house with Baba – has mosaic tiles, marble floors etc.</a:t>
            </a:r>
          </a:p>
          <a:p>
            <a:r>
              <a:rPr lang="en-US" sz="2000" dirty="0" smtClean="0"/>
              <a:t>Hassan lives in a small hut with Ali (father) – dimly lit, spare, clean and is a servant quarter</a:t>
            </a:r>
          </a:p>
          <a:p>
            <a:r>
              <a:rPr lang="en-US" sz="2000" dirty="0" smtClean="0"/>
              <a:t>Frequently visit and read at the bowl-shaped hill underneath pomegranate tree – carved ‘Hassan &amp; Amir, Sultans of Kabul</a:t>
            </a:r>
          </a:p>
          <a:p>
            <a:r>
              <a:rPr lang="en-US" sz="2000" dirty="0" smtClean="0"/>
              <a:t>Winter is the favourite season: kite running tournaments take place</a:t>
            </a:r>
          </a:p>
          <a:p>
            <a:r>
              <a:rPr lang="en-US" sz="2000" dirty="0" smtClean="0"/>
              <a:t>In winter of 1975, in a dark alley was place of assault</a:t>
            </a:r>
          </a:p>
          <a:p>
            <a:r>
              <a:rPr lang="en-US" sz="2000" dirty="0" smtClean="0"/>
              <a:t>Fremont, California 1980s: Amir and Baba move to America, new climate, opportunities, larger and less friendly</a:t>
            </a:r>
          </a:p>
          <a:p>
            <a:r>
              <a:rPr lang="en-US" sz="2000" dirty="0" smtClean="0"/>
              <a:t>Many adventures and truths come from both these settings and somehow, Amir always finds himself back in Kabul</a:t>
            </a:r>
          </a:p>
          <a:p>
            <a:endParaRPr lang="en-US" sz="2000" dirty="0" smtClean="0"/>
          </a:p>
        </p:txBody>
      </p:sp>
      <p:pic>
        <p:nvPicPr>
          <p:cNvPr id="1026" name="Picture 2" descr="C:\Users\summercamp2008\AppData\Local\Microsoft\Windows\Temporary Internet Files\Content.IE5\UJ3YLBER\MC900101060[1].wmf"/>
          <p:cNvPicPr>
            <a:picLocks noChangeAspect="1" noChangeArrowheads="1"/>
          </p:cNvPicPr>
          <p:nvPr/>
        </p:nvPicPr>
        <p:blipFill>
          <a:blip r:embed="rId3" cstate="print"/>
          <a:srcRect/>
          <a:stretch>
            <a:fillRect/>
          </a:stretch>
        </p:blipFill>
        <p:spPr bwMode="auto">
          <a:xfrm>
            <a:off x="6020734" y="1"/>
            <a:ext cx="2894665" cy="2133600"/>
          </a:xfrm>
          <a:prstGeom prst="rect">
            <a:avLst/>
          </a:prstGeom>
          <a:noFill/>
        </p:spPr>
      </p:pic>
      <p:pic>
        <p:nvPicPr>
          <p:cNvPr id="32774" name="Picture 6" descr="http://kuttralakani.files.wordpress.com/2010/09/the_kite_runner_wideweb__470x3070.jpg?w=470&amp;h=307"/>
          <p:cNvPicPr>
            <a:picLocks noChangeAspect="1" noChangeArrowheads="1"/>
          </p:cNvPicPr>
          <p:nvPr/>
        </p:nvPicPr>
        <p:blipFill>
          <a:blip r:embed="rId4" cstate="print"/>
          <a:srcRect/>
          <a:stretch>
            <a:fillRect/>
          </a:stretch>
        </p:blipFill>
        <p:spPr bwMode="auto">
          <a:xfrm>
            <a:off x="6324600" y="4572000"/>
            <a:ext cx="2667000" cy="1981200"/>
          </a:xfrm>
          <a:prstGeom prst="rect">
            <a:avLst/>
          </a:prstGeom>
          <a:noFill/>
        </p:spPr>
      </p:pic>
      <p:pic>
        <p:nvPicPr>
          <p:cNvPr id="32776" name="Picture 8" descr="http://www.aaccessmaps.com/images/maps/us/ca/fremont/fremont.jpg"/>
          <p:cNvPicPr>
            <a:picLocks noChangeAspect="1" noChangeArrowheads="1"/>
          </p:cNvPicPr>
          <p:nvPr/>
        </p:nvPicPr>
        <p:blipFill>
          <a:blip r:embed="rId5" cstate="print"/>
          <a:srcRect/>
          <a:stretch>
            <a:fillRect/>
          </a:stretch>
        </p:blipFill>
        <p:spPr bwMode="auto">
          <a:xfrm>
            <a:off x="6477000" y="2209801"/>
            <a:ext cx="2514600" cy="2133600"/>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effectLst>
                  <a:glow rad="101600">
                    <a:schemeClr val="accent1">
                      <a:satMod val="175000"/>
                      <a:alpha val="40000"/>
                    </a:schemeClr>
                  </a:glow>
                </a:effectLst>
              </a:rPr>
              <a:t>The Author: Khaled Hosseini </a:t>
            </a:r>
            <a:endParaRPr lang="en-US" dirty="0">
              <a:effectLst>
                <a:glow rad="101600">
                  <a:schemeClr val="accent1">
                    <a:satMod val="175000"/>
                    <a:alpha val="40000"/>
                  </a:schemeClr>
                </a:glow>
              </a:effectLst>
            </a:endParaRPr>
          </a:p>
        </p:txBody>
      </p:sp>
      <p:pic>
        <p:nvPicPr>
          <p:cNvPr id="12" name="Content Placeholder 11" descr="hosseini_khlaled.jpg"/>
          <p:cNvPicPr>
            <a:picLocks noGrp="1" noChangeAspect="1"/>
          </p:cNvPicPr>
          <p:nvPr>
            <p:ph sz="quarter" idx="1"/>
          </p:nvPr>
        </p:nvPicPr>
        <p:blipFill>
          <a:blip r:embed="rId3" cstate="print"/>
          <a:stretch>
            <a:fillRect/>
          </a:stretch>
        </p:blipFill>
        <p:spPr>
          <a:xfrm>
            <a:off x="901700" y="1843088"/>
            <a:ext cx="3331666" cy="4100512"/>
          </a:xfrm>
          <a:prstGeom prst="rect">
            <a:avLst/>
          </a:prstGeom>
          <a:ln w="228600" cap="sq" cmpd="thickThin">
            <a:solidFill>
              <a:srgbClr val="000000"/>
            </a:solidFill>
            <a:prstDash val="solid"/>
            <a:miter lim="800000"/>
          </a:ln>
          <a:effectLst>
            <a:innerShdw blurRad="76200">
              <a:srgbClr val="000000"/>
            </a:innerShdw>
          </a:effectLst>
        </p:spPr>
      </p:pic>
      <p:sp>
        <p:nvSpPr>
          <p:cNvPr id="11" name="Content Placeholder 10"/>
          <p:cNvSpPr>
            <a:spLocks noGrp="1"/>
          </p:cNvSpPr>
          <p:nvPr>
            <p:ph sz="quarter" idx="2"/>
          </p:nvPr>
        </p:nvSpPr>
        <p:spPr>
          <a:xfrm>
            <a:off x="4572000" y="1589566"/>
            <a:ext cx="4343400" cy="4963634"/>
          </a:xfrm>
        </p:spPr>
        <p:txBody>
          <a:bodyPr>
            <a:normAutofit/>
          </a:bodyPr>
          <a:lstStyle/>
          <a:p>
            <a:r>
              <a:rPr lang="en-US" sz="1600" dirty="0" smtClean="0"/>
              <a:t>Was born in Kabul, Afghanistan in 1965</a:t>
            </a:r>
          </a:p>
          <a:p>
            <a:r>
              <a:rPr lang="en-US" sz="1600" dirty="0" smtClean="0"/>
              <a:t>Father was a diplomat and his mother taught Farsi and History</a:t>
            </a:r>
          </a:p>
          <a:p>
            <a:r>
              <a:rPr lang="en-US" sz="1600" dirty="0" smtClean="0"/>
              <a:t>In 1976, family was relocated to Paris and then later the United States</a:t>
            </a:r>
          </a:p>
          <a:p>
            <a:r>
              <a:rPr lang="en-US" sz="1600" dirty="0" smtClean="0"/>
              <a:t>Graduated from high school in 1984</a:t>
            </a:r>
          </a:p>
          <a:p>
            <a:r>
              <a:rPr lang="en-US" sz="1600" dirty="0" smtClean="0"/>
              <a:t>Finished Santa Clara university in 1988 with a bachelor degree in biology</a:t>
            </a:r>
          </a:p>
          <a:p>
            <a:r>
              <a:rPr lang="en-US" sz="1600" dirty="0" smtClean="0"/>
              <a:t>In 1993, he earned a Medical degree</a:t>
            </a:r>
          </a:p>
          <a:p>
            <a:r>
              <a:rPr lang="en-US" sz="1600" dirty="0" smtClean="0"/>
              <a:t>His debut novel, </a:t>
            </a:r>
            <a:r>
              <a:rPr lang="en-US" sz="2000" b="1" dirty="0" smtClean="0">
                <a:solidFill>
                  <a:srgbClr val="FF0000"/>
                </a:solidFill>
              </a:rPr>
              <a:t>‘The Kite Runner’</a:t>
            </a:r>
            <a:r>
              <a:rPr lang="en-US" sz="1600" dirty="0" smtClean="0"/>
              <a:t>, got published in 2003 in 48 different countries, becoming a BEST SELLER</a:t>
            </a:r>
          </a:p>
          <a:p>
            <a:r>
              <a:rPr lang="en-US" sz="1600" dirty="0" smtClean="0"/>
              <a:t>His second novel, ‘A Thousand Splendid Suns’ published in 2007 in 40 countries</a:t>
            </a:r>
          </a:p>
          <a:p>
            <a:r>
              <a:rPr lang="en-US" sz="1600" dirty="0" smtClean="0"/>
              <a:t>He currently provides humanitarian assistance in Afghanistan</a:t>
            </a:r>
          </a:p>
          <a:p>
            <a:endParaRPr lang="en-US" sz="1600" dirty="0"/>
          </a:p>
        </p:txBody>
      </p:sp>
      <p:sp>
        <p:nvSpPr>
          <p:cNvPr id="13" name="TextBox 12"/>
          <p:cNvSpPr txBox="1"/>
          <p:nvPr/>
        </p:nvSpPr>
        <p:spPr>
          <a:xfrm>
            <a:off x="533400" y="6400800"/>
            <a:ext cx="8229600" cy="369332"/>
          </a:xfrm>
          <a:prstGeom prst="rect">
            <a:avLst/>
          </a:prstGeom>
          <a:noFill/>
        </p:spPr>
        <p:txBody>
          <a:bodyPr wrap="square" rtlCol="0">
            <a:spAutoFit/>
          </a:bodyPr>
          <a:lstStyle/>
          <a:p>
            <a:r>
              <a:rPr lang="en-US" dirty="0" smtClean="0">
                <a:solidFill>
                  <a:schemeClr val="bg2">
                    <a:lumMod val="25000"/>
                  </a:schemeClr>
                </a:solidFill>
              </a:rPr>
              <a:t>Source:  http://www.khaledhosseini.com/hosseini-bio.html</a:t>
            </a:r>
            <a:endParaRPr lang="en-US" dirty="0">
              <a:solidFill>
                <a:schemeClr val="bg2">
                  <a:lumMod val="25000"/>
                </a:schemeClr>
              </a:solidFill>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5334000" cy="1162050"/>
          </a:xfrm>
        </p:spPr>
        <p:txBody>
          <a:bodyPr>
            <a:normAutofit/>
          </a:bodyPr>
          <a:lstStyle/>
          <a:p>
            <a:r>
              <a:rPr lang="en-US" sz="4400" dirty="0" smtClean="0">
                <a:effectLst>
                  <a:glow rad="101600">
                    <a:schemeClr val="accent1">
                      <a:satMod val="175000"/>
                      <a:alpha val="40000"/>
                    </a:schemeClr>
                  </a:glow>
                  <a:outerShdw blurRad="50000" dist="30000" dir="5400000" algn="tl" rotWithShape="0">
                    <a:srgbClr val="000000">
                      <a:alpha val="30000"/>
                    </a:srgbClr>
                  </a:outerShdw>
                </a:effectLst>
              </a:rPr>
              <a:t>Book TRAILER</a:t>
            </a:r>
            <a:endParaRPr lang="en-US" sz="4400" dirty="0">
              <a:effectLst>
                <a:glow rad="101600">
                  <a:schemeClr val="accent1">
                    <a:satMod val="175000"/>
                    <a:alpha val="40000"/>
                  </a:schemeClr>
                </a:glow>
                <a:outerShdw blurRad="50000" dist="30000" dir="5400000" algn="tl" rotWithShape="0">
                  <a:srgbClr val="000000">
                    <a:alpha val="30000"/>
                  </a:srgbClr>
                </a:outerShdw>
              </a:effectLst>
            </a:endParaRPr>
          </a:p>
        </p:txBody>
      </p:sp>
      <p:sp>
        <p:nvSpPr>
          <p:cNvPr id="6" name="Text Placeholder 5"/>
          <p:cNvSpPr>
            <a:spLocks noGrp="1"/>
          </p:cNvSpPr>
          <p:nvPr>
            <p:ph type="body" idx="2"/>
          </p:nvPr>
        </p:nvSpPr>
        <p:spPr>
          <a:xfrm>
            <a:off x="457200" y="1143000"/>
            <a:ext cx="5715000" cy="698500"/>
          </a:xfrm>
        </p:spPr>
        <p:txBody>
          <a:bodyPr>
            <a:noAutofit/>
          </a:bodyPr>
          <a:lstStyle/>
          <a:p>
            <a:r>
              <a:rPr lang="en-US" sz="1800" dirty="0" smtClean="0"/>
              <a:t>In order to help our visual learners in the audience,  I have created a non-official trailer for ‘Kite Runner’.  Enjoy.</a:t>
            </a:r>
            <a:endParaRPr lang="en-US" sz="1800" dirty="0"/>
          </a:p>
        </p:txBody>
      </p:sp>
      <p:pic>
        <p:nvPicPr>
          <p:cNvPr id="5" name="Kite Runner Book Trailer_0001.wmv">
            <a:hlinkClick r:id="" action="ppaction://media"/>
          </p:cNvPr>
          <p:cNvPicPr>
            <a:picLocks noGrp="1" noRot="1" noChangeAspect="1"/>
          </p:cNvPicPr>
          <p:nvPr>
            <p:ph sz="quarter" idx="1"/>
            <a:videoFile r:link="rId1"/>
          </p:nvPr>
        </p:nvPicPr>
        <p:blipFill>
          <a:blip r:embed="rId4" cstate="print"/>
          <a:stretch>
            <a:fillRect/>
          </a:stretch>
        </p:blipFill>
        <p:spPr>
          <a:xfrm>
            <a:off x="2514600" y="1905000"/>
            <a:ext cx="6096000" cy="45720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5"/>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5"/>
                                        </p:tgtEl>
                                      </p:cBhvr>
                                    </p:cmd>
                                  </p:childTnLst>
                                  <p:subTnLst>
                                    <p:animClr>
                                      <p:cBhvr override="childStyle">
                                        <p:cTn dur="1" fill="hold" display="0" masterRel="nextClick" afterEffect="1"/>
                                        <p:tgtEl>
                                          <p:spTgt spid="5"/>
                                        </p:tgtEl>
                                        <p:attrNameLst>
                                          <p:attrName>ppt_c</p:attrName>
                                        </p:attrNameLst>
                                      </p:cBhvr>
                                      <p:to>
                                        <a:schemeClr val="tx1"/>
                                      </p:to>
                                    </p:animClr>
                                  </p:subTnLst>
                                </p:cTn>
                              </p:par>
                            </p:childTnLst>
                          </p:cTn>
                        </p:par>
                      </p:childTnLst>
                    </p:cTn>
                  </p:par>
                </p:childTnLst>
              </p:cTn>
              <p:nextCondLst>
                <p:cond evt="onClick" delay="0">
                  <p:tgtEl>
                    <p:spTgt spid="5"/>
                  </p:tgtEl>
                </p:cond>
              </p:nextCondLst>
            </p:seq>
            <p:video fullScrn="1">
              <p:cMediaNode>
                <p:cTn id="15" fill="hold" display="0">
                  <p:stCondLst>
                    <p:cond delay="indefinite"/>
                  </p:stCondLst>
                  <p:endCondLst>
                    <p:cond evt="onNext" delay="0">
                      <p:tgtEl>
                        <p:sldTgt/>
                      </p:tgtEl>
                    </p:cond>
                    <p:cond evt="onPrev" delay="0">
                      <p:tgtEl>
                        <p:sldTgt/>
                      </p:tgtEl>
                    </p:cond>
                  </p:endCondLst>
                </p:cTn>
                <p:tgtEl>
                  <p:spTgt spid="5"/>
                </p:tgtEl>
              </p:cMediaNode>
            </p:video>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3.7|1.6"/>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735</TotalTime>
  <Words>2323</Words>
  <Application>Microsoft Office PowerPoint</Application>
  <PresentationFormat>On-screen Show (4:3)</PresentationFormat>
  <Paragraphs>184</Paragraphs>
  <Slides>21</Slides>
  <Notes>21</Notes>
  <HiddenSlides>0</HiddenSlides>
  <MMClips>1</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Median</vt:lpstr>
      <vt:lpstr>Kite Runner by Khaled HosseIni</vt:lpstr>
      <vt:lpstr>Don’t be INTIMIDATED!</vt:lpstr>
      <vt:lpstr>A brief overview</vt:lpstr>
      <vt:lpstr>The STARS of the novel! </vt:lpstr>
      <vt:lpstr>The STARS of the novel! </vt:lpstr>
      <vt:lpstr>The STARS of the novel</vt:lpstr>
      <vt:lpstr>The FABULOUS Settings</vt:lpstr>
      <vt:lpstr>The Author: Khaled Hosseini </vt:lpstr>
      <vt:lpstr>Book TRAILER</vt:lpstr>
      <vt:lpstr>Why else should YOU read this book?</vt:lpstr>
      <vt:lpstr>Read a great novel. Learn a great lesson</vt:lpstr>
      <vt:lpstr>THE MAIN MESSAGE:</vt:lpstr>
      <vt:lpstr>‘The Kite Runner’ seems SO real!</vt:lpstr>
      <vt:lpstr>Adaption and Further Novels</vt:lpstr>
      <vt:lpstr>You can discuss ‘Kite Runner’ with others!</vt:lpstr>
      <vt:lpstr>Critics LOVED ‘Kite Runner’</vt:lpstr>
      <vt:lpstr>More Reviews from Critics</vt:lpstr>
      <vt:lpstr>And look at all these AWARDS</vt:lpstr>
      <vt:lpstr>Even cool CELEBS read this novel!</vt:lpstr>
      <vt:lpstr>REAL People Like You!</vt:lpstr>
      <vt:lpstr>In conclusion, BUY THIS BOOK!!!!</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Kite Runner by Khalid Hosseni</dc:title>
  <dc:creator>summercamp2008</dc:creator>
  <cp:lastModifiedBy>summercamp2008</cp:lastModifiedBy>
  <cp:revision>96</cp:revision>
  <dcterms:created xsi:type="dcterms:W3CDTF">2011-03-22T00:56:24Z</dcterms:created>
  <dcterms:modified xsi:type="dcterms:W3CDTF">2011-04-18T19:59:52Z</dcterms:modified>
</cp:coreProperties>
</file>